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4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2" r:id="rId18"/>
    <p:sldId id="273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C22A4A-B0FC-4D4E-AB9D-74FB7033A9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002060"/>
                </a:solidFill>
              </a:rPr>
              <a:t>Περιβαλλον και κοινωνικεσ ανισοτητεσ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2C97892-38AC-4A62-A53D-E2248211E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02037"/>
            <a:ext cx="8791575" cy="2786405"/>
          </a:xfrm>
        </p:spPr>
        <p:txBody>
          <a:bodyPr>
            <a:normAutofit/>
          </a:bodyPr>
          <a:lstStyle/>
          <a:p>
            <a:r>
              <a:rPr lang="el-GR" sz="2800" dirty="0"/>
              <a:t>Βουλη των </a:t>
            </a:r>
            <a:r>
              <a:rPr lang="el-GR" sz="2800" dirty="0" err="1"/>
              <a:t>εφηβων</a:t>
            </a:r>
            <a:endParaRPr lang="el-GR" sz="2800" dirty="0"/>
          </a:p>
          <a:p>
            <a:r>
              <a:rPr lang="el-GR" sz="3200" dirty="0"/>
              <a:t>ΓΕΝΙΚΟ ΛΥΚΕΙΟ ΚΑΛΛΙΜΑΣΙΑΣ   </a:t>
            </a:r>
          </a:p>
          <a:p>
            <a:r>
              <a:rPr lang="el-GR" sz="2800" dirty="0"/>
              <a:t>  </a:t>
            </a:r>
            <a:r>
              <a:rPr lang="el-GR" dirty="0"/>
              <a:t>ΣΧΟΛΙΚΟ ΕΤΟΣ 2020-2021</a:t>
            </a:r>
          </a:p>
        </p:txBody>
      </p:sp>
    </p:spTree>
    <p:extLst>
      <p:ext uri="{BB962C8B-B14F-4D97-AF65-F5344CB8AC3E}">
        <p14:creationId xmlns:p14="http://schemas.microsoft.com/office/powerpoint/2010/main" val="668627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C4C2994-7E1A-4368-AFBF-A3E890DEA983}"/>
              </a:ext>
            </a:extLst>
          </p:cNvPr>
          <p:cNvSpPr txBox="1"/>
          <p:nvPr/>
        </p:nvSpPr>
        <p:spPr>
          <a:xfrm>
            <a:off x="1124466" y="790832"/>
            <a:ext cx="1890584" cy="206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1 = ΚΑΘΟΛΟΥ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2 = ΛΙΓΟ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3 = ΑΡΚΕΤΑ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4 = ΠΟΛΥ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5 = ΠΑΡΑ ΠΟΛΥ</a:t>
            </a:r>
          </a:p>
        </p:txBody>
      </p:sp>
      <p:pic>
        <p:nvPicPr>
          <p:cNvPr id="3" name="Picture 2" descr="Γράφημα απάντησης φορμών. Τίτλος ερωτήματος: Σε τι βαθμό η πανδημία έχει επηρεάσει τις κοινωνικές σας σχέσεις;. Αριθμός απαντήσεων: 187 απαντήσεις.">
            <a:extLst>
              <a:ext uri="{FF2B5EF4-FFF2-40B4-BE49-F238E27FC236}">
                <a16:creationId xmlns:a16="http://schemas.microsoft.com/office/drawing/2014/main" id="{0FD217D0-EDCF-4D12-80BD-05EA24400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704" y="1944388"/>
            <a:ext cx="8700400" cy="413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783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BC6C355-49EC-4A76-AB3D-25F6CB59E532}"/>
              </a:ext>
            </a:extLst>
          </p:cNvPr>
          <p:cNvSpPr txBox="1"/>
          <p:nvPr/>
        </p:nvSpPr>
        <p:spPr>
          <a:xfrm>
            <a:off x="9831859" y="1951672"/>
            <a:ext cx="23601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1 = ΚΑΘΟΛΟΥ</a:t>
            </a:r>
          </a:p>
          <a:p>
            <a:r>
              <a:rPr lang="el-GR" dirty="0"/>
              <a:t>2 = ΛΙΓΟ</a:t>
            </a:r>
          </a:p>
          <a:p>
            <a:r>
              <a:rPr lang="el-GR" dirty="0"/>
              <a:t>3 = ΑΡΚΕΤΑ</a:t>
            </a:r>
          </a:p>
          <a:p>
            <a:r>
              <a:rPr lang="el-GR" dirty="0"/>
              <a:t>4 = ΠΟΛΥ</a:t>
            </a:r>
          </a:p>
          <a:p>
            <a:r>
              <a:rPr lang="el-GR" dirty="0"/>
              <a:t>5 = ΠΑΡΑ ΠΟΛΥ</a:t>
            </a:r>
          </a:p>
        </p:txBody>
      </p:sp>
      <p:pic>
        <p:nvPicPr>
          <p:cNvPr id="3" name="Picture 2" descr="Γράφημα απάντησης φορμών. Τίτλος ερωτήματος: Σε τι βαθμό φοβάστε να έχετε επαφές με ανθρώπους που έχουν νοσήσει ή έχουν εμβολιαστεί;. Αριθμός απαντήσεων: 187 απαντήσεις.">
            <a:extLst>
              <a:ext uri="{FF2B5EF4-FFF2-40B4-BE49-F238E27FC236}">
                <a16:creationId xmlns:a16="http://schemas.microsoft.com/office/drawing/2014/main" id="{10A40397-2382-456C-97E5-CD594DE6C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69" y="1271631"/>
            <a:ext cx="8735942" cy="415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46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78646C-2983-4D61-A132-5C63D058FA4F}"/>
              </a:ext>
            </a:extLst>
          </p:cNvPr>
          <p:cNvSpPr txBox="1"/>
          <p:nvPr/>
        </p:nvSpPr>
        <p:spPr>
          <a:xfrm>
            <a:off x="864972" y="3997134"/>
            <a:ext cx="23031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1 = ΚΑΘΟΛΟΥ</a:t>
            </a:r>
          </a:p>
          <a:p>
            <a:r>
              <a:rPr lang="el-GR" dirty="0"/>
              <a:t>2 = ΛΙΓΟ</a:t>
            </a:r>
          </a:p>
          <a:p>
            <a:r>
              <a:rPr lang="el-GR" dirty="0"/>
              <a:t>3 = ΑΡΚΕΤΑ</a:t>
            </a:r>
          </a:p>
          <a:p>
            <a:r>
              <a:rPr lang="el-GR" dirty="0"/>
              <a:t>4 = ΠΟΛΥ</a:t>
            </a:r>
          </a:p>
          <a:p>
            <a:r>
              <a:rPr lang="el-GR" dirty="0"/>
              <a:t>5 = ΠΑΡΑ ΠΟΛΥ</a:t>
            </a:r>
          </a:p>
        </p:txBody>
      </p:sp>
      <p:pic>
        <p:nvPicPr>
          <p:cNvPr id="3" name="Picture 2" descr="Γράφημα απάντησης φορμών. Τίτλος ερωτήματος: Σε τι βαθμό πιστεύετε ότι ο εμβολιασμός δημιουργεί κοινωνικές ανισότητες;. Αριθμός απαντήσεων: 187 απαντήσεις.">
            <a:extLst>
              <a:ext uri="{FF2B5EF4-FFF2-40B4-BE49-F238E27FC236}">
                <a16:creationId xmlns:a16="http://schemas.microsoft.com/office/drawing/2014/main" id="{5F9173A5-D8E9-4F95-BDA8-CB8CC67F9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051" y="695317"/>
            <a:ext cx="9064480" cy="430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574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7E0F027-F1BD-4DBF-AFA4-35CF7C1DD1E8}"/>
              </a:ext>
            </a:extLst>
          </p:cNvPr>
          <p:cNvSpPr txBox="1"/>
          <p:nvPr/>
        </p:nvSpPr>
        <p:spPr>
          <a:xfrm>
            <a:off x="9798908" y="1085826"/>
            <a:ext cx="22962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1 = ΚΑΘΟΛΟΥ</a:t>
            </a:r>
          </a:p>
          <a:p>
            <a:r>
              <a:rPr lang="el-GR" dirty="0"/>
              <a:t>2 = ΛΙΓΟ</a:t>
            </a:r>
          </a:p>
          <a:p>
            <a:r>
              <a:rPr lang="el-GR" dirty="0"/>
              <a:t>3 = ΑΡΚΕΤΑ</a:t>
            </a:r>
          </a:p>
          <a:p>
            <a:r>
              <a:rPr lang="el-GR" dirty="0"/>
              <a:t>4 = ΠΟΛΥ</a:t>
            </a:r>
          </a:p>
          <a:p>
            <a:r>
              <a:rPr lang="el-GR" dirty="0"/>
              <a:t>5 = ΠΑΡΑ ΠΟΛΥ</a:t>
            </a:r>
          </a:p>
        </p:txBody>
      </p:sp>
      <p:pic>
        <p:nvPicPr>
          <p:cNvPr id="2" name="Picture 2" descr="Γράφημα απάντησης φορμών. Τίτλος ερωτήματος: Σε τι βαθμό θεωρείτε σωστό να έρχονται στη χώρα μας άτομα από άλλες χώρες όταν ο πληθυσμός της χώρας μας βρίσκεται ακόμα σε καραντίνα;. Αριθμός απαντήσεων: 187 απαντήσεις.">
            <a:extLst>
              <a:ext uri="{FF2B5EF4-FFF2-40B4-BE49-F238E27FC236}">
                <a16:creationId xmlns:a16="http://schemas.microsoft.com/office/drawing/2014/main" id="{422D03BE-83A1-408B-A29B-6E54413FC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83" y="1343454"/>
            <a:ext cx="8370977" cy="425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966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823646-1E9A-4580-B906-196F328C1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ΤΗΛΕΚΠΑΙΔΕΥΣΗ ΚΑΙ ΚΟΙΝΩΝΙΚΕΣ ΑΝΙΣΟΤΗΤΕΣ</a:t>
            </a:r>
          </a:p>
        </p:txBody>
      </p:sp>
      <p:pic>
        <p:nvPicPr>
          <p:cNvPr id="3" name="Picture 2" descr="Γράφημα απάντησης φορμών. Τίτλος ερωτήματος: Πιστεύετε ότι η τηλεκπαίδευση δημιουργεί κοινωνικές ανισότητες;. Αριθμός απαντήσεων: 187 απαντήσεις.">
            <a:extLst>
              <a:ext uri="{FF2B5EF4-FFF2-40B4-BE49-F238E27FC236}">
                <a16:creationId xmlns:a16="http://schemas.microsoft.com/office/drawing/2014/main" id="{18221BEE-BBDB-4394-8C94-B36CF7B0C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55" y="2097088"/>
            <a:ext cx="9016314" cy="37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158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Γράφημα απάντησης φορμών. Τίτλος ερωτήματος: Είχατε κάποια οικονομική επιβάρυνση από την τηλεκπαίδευση;. Αριθμός απαντήσεων: 187 απαντήσεις.">
            <a:extLst>
              <a:ext uri="{FF2B5EF4-FFF2-40B4-BE49-F238E27FC236}">
                <a16:creationId xmlns:a16="http://schemas.microsoft.com/office/drawing/2014/main" id="{1D5B65D1-DA42-4586-9408-6E52959D1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45" y="1530866"/>
            <a:ext cx="9842774" cy="414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283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7F50E54B-4CDA-4207-B317-40B458DBF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1" y="2249486"/>
            <a:ext cx="2256698" cy="3541714"/>
          </a:xfrm>
        </p:spPr>
        <p:txBody>
          <a:bodyPr/>
          <a:lstStyle/>
          <a:p>
            <a:r>
              <a:rPr lang="el-GR" dirty="0"/>
              <a:t>1 = ΚΑΘΟΛΟΥ</a:t>
            </a:r>
          </a:p>
          <a:p>
            <a:r>
              <a:rPr lang="el-GR" dirty="0"/>
              <a:t>2 = ΛΙΓΟ</a:t>
            </a:r>
          </a:p>
          <a:p>
            <a:r>
              <a:rPr lang="el-GR" dirty="0"/>
              <a:t>3 = ΑΡΚΕΤΑ</a:t>
            </a:r>
          </a:p>
          <a:p>
            <a:r>
              <a:rPr lang="el-GR" dirty="0"/>
              <a:t>4 = ΠΟΛΥ</a:t>
            </a:r>
          </a:p>
          <a:p>
            <a:r>
              <a:rPr lang="el-GR" dirty="0"/>
              <a:t>5 = ΠΑΡΑ ΠΟΛΥ</a:t>
            </a:r>
          </a:p>
          <a:p>
            <a:endParaRPr lang="el-GR" dirty="0"/>
          </a:p>
        </p:txBody>
      </p:sp>
      <p:pic>
        <p:nvPicPr>
          <p:cNvPr id="14338" name="Picture 2" descr="Γράφημα απάντησης φορμών. Τίτλος ερωτήματος: Σε ποιο βαθμό η τηλεκπαίδευση μπορεί να είναι ίση με τη διδασκαλία στην τάξη. Αριθμός απαντήσεων: 187 απαντήσεις.">
            <a:extLst>
              <a:ext uri="{FF2B5EF4-FFF2-40B4-BE49-F238E27FC236}">
                <a16:creationId xmlns:a16="http://schemas.microsoft.com/office/drawing/2014/main" id="{4DFADBE7-D43A-442E-9739-A62CD1236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77" y="851502"/>
            <a:ext cx="8683957" cy="412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686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Γράφημα απάντησης φορμών. Τίτλος ερωτήματος: Σε ποιο από τα παρακάτω αντιμετωπίσατε τις περισσότερες δυσκολίες κατά τη διάρκεια της τηλεκπαίδευσης;. Αριθμός απαντήσεων: 187 απαντήσεις.">
            <a:extLst>
              <a:ext uri="{FF2B5EF4-FFF2-40B4-BE49-F238E27FC236}">
                <a16:creationId xmlns:a16="http://schemas.microsoft.com/office/drawing/2014/main" id="{5D096B20-2098-46DB-87FF-702D88889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66" y="1023008"/>
            <a:ext cx="9856572" cy="500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876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FEA82F-BB9E-4507-8A3E-06169532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συμπΕρασμα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0E5F91-7A7D-4879-A810-A01414B02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Σύμφωνα με τα αποτελέσματα της παραπάνω έρευνας συμπεραίνουμε ότι στο δείγμα που έλαβε μέρος αποτυπώνονται ξεκάθαρα οι επιπτώσεις των ανισοτήτων καθώς η συντριπτική πλειοψηφία των συμμετεχόντων δηλώνει επηρεασμένη τόσο από την πανδημία όσο και από την τηλεκπαίδευση σε όλους τους τομείς (κοινωνικό, οικονομικό, ψυχολογικό, κτλ.)</a:t>
            </a:r>
          </a:p>
        </p:txBody>
      </p:sp>
    </p:spTree>
    <p:extLst>
      <p:ext uri="{BB962C8B-B14F-4D97-AF65-F5344CB8AC3E}">
        <p14:creationId xmlns:p14="http://schemas.microsoft.com/office/powerpoint/2010/main" val="1270142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CC0FCDA-711C-451E-9239-1B7D79A2B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0" y="679622"/>
            <a:ext cx="9904459" cy="6512009"/>
          </a:xfrm>
        </p:spPr>
        <p:txBody>
          <a:bodyPr/>
          <a:lstStyle/>
          <a:p>
            <a:r>
              <a:rPr lang="el-GR" sz="2400" dirty="0">
                <a:solidFill>
                  <a:srgbClr val="7030A0"/>
                </a:solidFill>
              </a:rPr>
              <a:t>ΜΑΘΗΤΕΣ</a:t>
            </a:r>
          </a:p>
          <a:p>
            <a:r>
              <a:rPr lang="el-GR" sz="2400" b="1" dirty="0" err="1">
                <a:solidFill>
                  <a:srgbClr val="FFFF00"/>
                </a:solidFill>
              </a:rPr>
              <a:t>Κάργατζη</a:t>
            </a:r>
            <a:r>
              <a:rPr lang="el-GR" sz="2400" b="1" dirty="0">
                <a:solidFill>
                  <a:srgbClr val="FFFF00"/>
                </a:solidFill>
              </a:rPr>
              <a:t> Μαρία</a:t>
            </a:r>
          </a:p>
          <a:p>
            <a:r>
              <a:rPr lang="el-GR" sz="2400" b="1" dirty="0" err="1">
                <a:solidFill>
                  <a:srgbClr val="FFFF00"/>
                </a:solidFill>
              </a:rPr>
              <a:t>Κλουβάκης</a:t>
            </a:r>
            <a:r>
              <a:rPr lang="el-GR" sz="2400" b="1" dirty="0">
                <a:solidFill>
                  <a:srgbClr val="FFFF00"/>
                </a:solidFill>
              </a:rPr>
              <a:t> Μιχάλης</a:t>
            </a:r>
          </a:p>
          <a:p>
            <a:r>
              <a:rPr lang="el-GR" sz="2400" b="1" dirty="0">
                <a:solidFill>
                  <a:srgbClr val="FFFF00"/>
                </a:solidFill>
              </a:rPr>
              <a:t>Μακρή Βίκυ</a:t>
            </a:r>
          </a:p>
          <a:p>
            <a:r>
              <a:rPr lang="el-GR" sz="2400" b="1" dirty="0" err="1">
                <a:solidFill>
                  <a:srgbClr val="FFFF00"/>
                </a:solidFill>
              </a:rPr>
              <a:t>Νεαμονίτης</a:t>
            </a:r>
            <a:r>
              <a:rPr lang="el-GR" sz="2400" b="1" dirty="0">
                <a:solidFill>
                  <a:srgbClr val="FFFF00"/>
                </a:solidFill>
              </a:rPr>
              <a:t> Νίκος</a:t>
            </a:r>
          </a:p>
          <a:p>
            <a:r>
              <a:rPr lang="el-GR" sz="2400" b="1" dirty="0" err="1">
                <a:solidFill>
                  <a:srgbClr val="FFFF00"/>
                </a:solidFill>
              </a:rPr>
              <a:t>Ντούλη</a:t>
            </a:r>
            <a:r>
              <a:rPr lang="el-GR" sz="2400" b="1" dirty="0">
                <a:solidFill>
                  <a:srgbClr val="FFFF00"/>
                </a:solidFill>
              </a:rPr>
              <a:t> Ελένη</a:t>
            </a:r>
          </a:p>
          <a:p>
            <a:r>
              <a:rPr lang="el-GR" sz="2400" b="1" dirty="0">
                <a:solidFill>
                  <a:srgbClr val="FFFF00"/>
                </a:solidFill>
              </a:rPr>
              <a:t>Στρογγυλού Μαρίνα</a:t>
            </a:r>
          </a:p>
          <a:p>
            <a:r>
              <a:rPr lang="el-GR" sz="2400" b="1" dirty="0" err="1">
                <a:solidFill>
                  <a:srgbClr val="FFFF00"/>
                </a:solidFill>
              </a:rPr>
              <a:t>Χριστάκη</a:t>
            </a:r>
            <a:r>
              <a:rPr lang="el-GR" sz="2400" b="1" dirty="0">
                <a:solidFill>
                  <a:srgbClr val="FFFF00"/>
                </a:solidFill>
              </a:rPr>
              <a:t> Δώρα</a:t>
            </a:r>
          </a:p>
          <a:p>
            <a:r>
              <a:rPr lang="el-GR" sz="2400" b="1" dirty="0" err="1">
                <a:solidFill>
                  <a:srgbClr val="FFFF00"/>
                </a:solidFill>
              </a:rPr>
              <a:t>Ψαλτάκη</a:t>
            </a:r>
            <a:r>
              <a:rPr lang="el-GR" sz="2400" b="1" dirty="0">
                <a:solidFill>
                  <a:srgbClr val="FFFF00"/>
                </a:solidFill>
              </a:rPr>
              <a:t> Αγγελική</a:t>
            </a:r>
          </a:p>
          <a:p>
            <a:pPr algn="ctr"/>
            <a:r>
              <a:rPr lang="el-GR" sz="2400" dirty="0"/>
              <a:t>						</a:t>
            </a:r>
            <a:r>
              <a:rPr lang="el-GR" sz="2400" b="1" dirty="0">
                <a:solidFill>
                  <a:srgbClr val="00B0F0"/>
                </a:solidFill>
              </a:rPr>
              <a:t>Υπεύθυνη Καθηγήτρια</a:t>
            </a:r>
          </a:p>
          <a:p>
            <a:pPr algn="ctr"/>
            <a:r>
              <a:rPr lang="el-GR" sz="2400" dirty="0"/>
              <a:t>						</a:t>
            </a:r>
            <a:r>
              <a:rPr lang="el-GR" sz="2400" b="1" dirty="0">
                <a:solidFill>
                  <a:srgbClr val="FFFF00"/>
                </a:solidFill>
              </a:rPr>
              <a:t>Μενδωνίδου Ειρήνη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0763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0CBA6540-ED17-4DD9-8ACD-5094B1BE1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5246705"/>
          </a:xfrm>
        </p:spPr>
        <p:txBody>
          <a:bodyPr>
            <a:normAutofit/>
          </a:bodyPr>
          <a:lstStyle/>
          <a:p>
            <a:pPr algn="ctr"/>
            <a:r>
              <a:rPr lang="el-GR" sz="5400" b="1" dirty="0">
                <a:solidFill>
                  <a:schemeClr val="accent4">
                    <a:lumMod val="75000"/>
                  </a:schemeClr>
                </a:solidFill>
              </a:rPr>
              <a:t>Κοινωνικεσ ανισοτητες στην εποχη της πανδημιας</a:t>
            </a:r>
          </a:p>
        </p:txBody>
      </p:sp>
    </p:spTree>
    <p:extLst>
      <p:ext uri="{BB962C8B-B14F-4D97-AF65-F5344CB8AC3E}">
        <p14:creationId xmlns:p14="http://schemas.microsoft.com/office/powerpoint/2010/main" val="115167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AED533-46E7-4AC2-ACDE-4ECC41BE4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609601"/>
            <a:ext cx="10394506" cy="947350"/>
          </a:xfrm>
        </p:spPr>
        <p:txBody>
          <a:bodyPr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ΠΩΣ ΑΝΤΙΜΕΤΩΠΙΣΑΤΕ ΤΗΝ ΠΑΝΔΗΜΙΑ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6C32170-2583-4B8E-878E-9DB6DE0F0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705" y="2249485"/>
            <a:ext cx="1757133" cy="3607617"/>
          </a:xfrm>
        </p:spPr>
        <p:txBody>
          <a:bodyPr/>
          <a:lstStyle/>
          <a:p>
            <a:r>
              <a:rPr lang="el-GR" dirty="0"/>
              <a:t>1 = ΚΑΘΟΛΟΥ</a:t>
            </a:r>
          </a:p>
          <a:p>
            <a:r>
              <a:rPr lang="el-GR" dirty="0"/>
              <a:t>2 = ΛΙΓΟ</a:t>
            </a:r>
          </a:p>
          <a:p>
            <a:r>
              <a:rPr lang="el-GR" dirty="0"/>
              <a:t>3 = ΑΡΚΕΤΑ</a:t>
            </a:r>
          </a:p>
          <a:p>
            <a:r>
              <a:rPr lang="el-GR" dirty="0"/>
              <a:t>4 = ΠΟΛΥ</a:t>
            </a:r>
          </a:p>
          <a:p>
            <a:r>
              <a:rPr lang="el-GR" dirty="0"/>
              <a:t>5 = ΠΑΡΑ ΠΟΛΥ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1026" name="Picture 2" descr="Γράφημα απάντησης φορμών. Τίτλος ερωτήματος: Σε τι βαθμό πιστεύετε ότι η πανδημία έχει δημιουργήσει κοινωνικές ανισότητες;. Αριθμός απαντήσεων: 187 απαντήσεις.">
            <a:extLst>
              <a:ext uri="{FF2B5EF4-FFF2-40B4-BE49-F238E27FC236}">
                <a16:creationId xmlns:a16="http://schemas.microsoft.com/office/drawing/2014/main" id="{F7009A55-437C-4524-8C45-DA50424CE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20" y="1829719"/>
            <a:ext cx="8679677" cy="412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04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Γράφημα απάντησης φορμών. Τίτλος ερωτήματος: Σε ποιον ή ποιους από τους παρακάτω τομείς θεωρείτε ότι δημιουργούνται κοινωνικές ανισότητες;. Αριθμός απαντήσεων: 187 απαντήσεις.">
            <a:extLst>
              <a:ext uri="{FF2B5EF4-FFF2-40B4-BE49-F238E27FC236}">
                <a16:creationId xmlns:a16="http://schemas.microsoft.com/office/drawing/2014/main" id="{F9B2F9FA-4D26-4A47-9568-BF4A6F48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84" y="923326"/>
            <a:ext cx="10218886" cy="519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773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Γράφημα απάντησης φορμών. Τίτλος ερωτήματος: Σε ποιον από τους παρακάτω τομείς σας επηρέασε περισσότερο η πανδημία;. Αριθμός απαντήσεων: 187 απαντήσεις.">
            <a:extLst>
              <a:ext uri="{FF2B5EF4-FFF2-40B4-BE49-F238E27FC236}">
                <a16:creationId xmlns:a16="http://schemas.microsoft.com/office/drawing/2014/main" id="{4ED82BA7-8025-43B3-A936-83B3806D3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79" y="840259"/>
            <a:ext cx="10033242" cy="476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032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Γράφημα απάντησης φορμών. Τίτλος ερωτήματος: Κατά τη γνώμη σας οι χειρισμοί της κυβέρνησης για την αντιμετώπιση της πανδημίας δημιούργησαν κοινωνικές ανισότητες. Αριθμός απαντήσεων: 187 απαντήσεις.">
            <a:extLst>
              <a:ext uri="{FF2B5EF4-FFF2-40B4-BE49-F238E27FC236}">
                <a16:creationId xmlns:a16="http://schemas.microsoft.com/office/drawing/2014/main" id="{49CEFCB3-5658-422B-817C-6445924C9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8" y="835515"/>
            <a:ext cx="10364170" cy="47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99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105D9A4-02EF-480E-ACE9-D1C745D72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705" y="1482811"/>
            <a:ext cx="2412041" cy="4308389"/>
          </a:xfrm>
        </p:spPr>
        <p:txBody>
          <a:bodyPr/>
          <a:lstStyle/>
          <a:p>
            <a:r>
              <a:rPr lang="el-GR" dirty="0"/>
              <a:t>1 = ΚΑΘΟΛΟΥ</a:t>
            </a:r>
          </a:p>
          <a:p>
            <a:r>
              <a:rPr lang="el-GR" dirty="0"/>
              <a:t>2 = ΛΙΓΟ</a:t>
            </a:r>
          </a:p>
          <a:p>
            <a:r>
              <a:rPr lang="el-GR" dirty="0"/>
              <a:t>3 = ΑΡΚΕΤΑ</a:t>
            </a:r>
          </a:p>
          <a:p>
            <a:r>
              <a:rPr lang="el-GR" dirty="0"/>
              <a:t>4 = ΠΟΛΥ</a:t>
            </a:r>
          </a:p>
          <a:p>
            <a:r>
              <a:rPr lang="el-GR" dirty="0"/>
              <a:t>5 = ΠΑΡΑ ΠΟΛΥ</a:t>
            </a:r>
          </a:p>
          <a:p>
            <a:endParaRPr lang="el-GR" dirty="0"/>
          </a:p>
        </p:txBody>
      </p:sp>
      <p:pic>
        <p:nvPicPr>
          <p:cNvPr id="3" name="Picture 2" descr="Γράφημα απάντησης φορμών. Τίτλος ερωτήματος: Σε ποιο βαθμό πιστεύετε ότι έχουν γίνει σωστοί χειρισμοί στη διαχείριση της πανδημίας από την κυβέρνηση;. Αριθμός απαντήσεων: 187 απαντήσεις.">
            <a:extLst>
              <a:ext uri="{FF2B5EF4-FFF2-40B4-BE49-F238E27FC236}">
                <a16:creationId xmlns:a16="http://schemas.microsoft.com/office/drawing/2014/main" id="{7BBC4924-2CE7-45E6-B3AD-582FC5B7F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882" y="910968"/>
            <a:ext cx="8477688" cy="430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747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Γράφημα απάντησης φορμών. Τίτλος ερωτήματος: Τι από τα παρακάτω θεωρείτε ότι δεν έγινε σωστά;. Αριθμός απαντήσεων: 154 απαντήσεις.">
            <a:extLst>
              <a:ext uri="{FF2B5EF4-FFF2-40B4-BE49-F238E27FC236}">
                <a16:creationId xmlns:a16="http://schemas.microsoft.com/office/drawing/2014/main" id="{CF71D9C2-2E3A-452E-BBBE-3658F6807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51" y="969448"/>
            <a:ext cx="10347498" cy="491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180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105D9A4-02EF-480E-ACE9-D1C745D72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705" y="1482811"/>
            <a:ext cx="2412041" cy="4308389"/>
          </a:xfrm>
        </p:spPr>
        <p:txBody>
          <a:bodyPr/>
          <a:lstStyle/>
          <a:p>
            <a:r>
              <a:rPr lang="el-GR" dirty="0"/>
              <a:t>1 = ΚΑΘΟΛΟΥ</a:t>
            </a:r>
          </a:p>
          <a:p>
            <a:r>
              <a:rPr lang="el-GR" dirty="0"/>
              <a:t>2 = ΛΙΓΟ</a:t>
            </a:r>
          </a:p>
          <a:p>
            <a:r>
              <a:rPr lang="el-GR" dirty="0"/>
              <a:t>3 = ΑΡΚΕΤΑ</a:t>
            </a:r>
          </a:p>
          <a:p>
            <a:r>
              <a:rPr lang="el-GR" dirty="0"/>
              <a:t>4 = ΠΟΛΥ</a:t>
            </a:r>
          </a:p>
          <a:p>
            <a:r>
              <a:rPr lang="el-GR" dirty="0"/>
              <a:t>5 = ΠΑΡΑ ΠΟΛΥ</a:t>
            </a:r>
          </a:p>
          <a:p>
            <a:endParaRPr lang="el-GR" dirty="0"/>
          </a:p>
        </p:txBody>
      </p:sp>
      <p:pic>
        <p:nvPicPr>
          <p:cNvPr id="7170" name="Picture 2" descr="Γράφημα απάντησης φορμών. Τίτλος ερωτήματος: Σε ποιο βαθμό πιστεύετε ότι η πανδημία μπορεί να δημιουργήσει κοινωνικές ανακατατάξεις;. Αριθμός απαντήσεων: 187 απαντήσεις.">
            <a:extLst>
              <a:ext uri="{FF2B5EF4-FFF2-40B4-BE49-F238E27FC236}">
                <a16:creationId xmlns:a16="http://schemas.microsoft.com/office/drawing/2014/main" id="{A746E19E-5C50-4428-8FAF-E05095D21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117" y="1029595"/>
            <a:ext cx="8424310" cy="400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481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ύκλωμα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TM04033919[[fn=Κύκλωμα]]</Template>
  <TotalTime>112</TotalTime>
  <Words>240</Words>
  <Application>Microsoft Office PowerPoint</Application>
  <PresentationFormat>Ευρεία οθόνη</PresentationFormat>
  <Paragraphs>60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Tw Cen MT</vt:lpstr>
      <vt:lpstr>Κύκλωμα</vt:lpstr>
      <vt:lpstr>Περιβαλλον και κοινωνικεσ ανισοτητεσ</vt:lpstr>
      <vt:lpstr>Κοινωνικεσ ανισοτητες στην εποχη της πανδημιας</vt:lpstr>
      <vt:lpstr>ΠΩΣ ΑΝΤΙΜΕΤΩΠΙΣΑΤΕ ΤΗΝ ΠΑΝΔΗΜΙΑ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ΤΗΛΕΚΠΑΙΔΕΥΣΗ ΚΑΙ ΚΟΙΝΩΝΙΚΕΣ ΑΝΙΣΟΤΗΤΕΣ</vt:lpstr>
      <vt:lpstr>Παρουσίαση του PowerPoint</vt:lpstr>
      <vt:lpstr>Παρουσίαση του PowerPoint</vt:lpstr>
      <vt:lpstr>Παρουσίαση του PowerPoint</vt:lpstr>
      <vt:lpstr>συμπΕρασμα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Περιβαλλον και κοινωνικεσ ανισοτητεσ</dc:title>
  <dc:creator>Ειρήνη Μενδωνίδου</dc:creator>
  <cp:lastModifiedBy>Λάσκαρη Ελένη</cp:lastModifiedBy>
  <cp:revision>13</cp:revision>
  <dcterms:created xsi:type="dcterms:W3CDTF">2021-05-24T19:47:28Z</dcterms:created>
  <dcterms:modified xsi:type="dcterms:W3CDTF">2021-06-14T14:13:14Z</dcterms:modified>
</cp:coreProperties>
</file>