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0" r:id="rId6"/>
    <p:sldId id="261" r:id="rId7"/>
    <p:sldId id="262" r:id="rId8"/>
    <p:sldId id="266" r:id="rId9"/>
    <p:sldId id="271" r:id="rId10"/>
    <p:sldId id="267" r:id="rId11"/>
    <p:sldId id="276" r:id="rId12"/>
    <p:sldId id="263" r:id="rId13"/>
    <p:sldId id="268" r:id="rId14"/>
    <p:sldId id="269" r:id="rId15"/>
    <p:sldId id="270" r:id="rId16"/>
    <p:sldId id="272" r:id="rId17"/>
    <p:sldId id="264" r:id="rId18"/>
    <p:sldId id="273" r:id="rId19"/>
    <p:sldId id="275" r:id="rId20"/>
    <p:sldId id="277" r:id="rId21"/>
    <p:sldId id="278" r:id="rId22"/>
    <p:sldId id="279" r:id="rId23"/>
    <p:sldId id="280" r:id="rId24"/>
    <p:sldId id="282" r:id="rId25"/>
    <p:sldId id="283" r:id="rId26"/>
    <p:sldId id="281" r:id="rId27"/>
    <p:sldId id="284" r:id="rId28"/>
    <p:sldId id="265"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FE04277C-9144-4EFD-AD8A-C8DBD7BEC6D4}" type="datetimeFigureOut">
              <a:rPr lang="el-GR" smtClean="0"/>
              <a:pPr/>
              <a:t>3/6/2021</a:t>
            </a:fld>
            <a:endParaRPr lang="fr-FR"/>
          </a:p>
        </p:txBody>
      </p:sp>
      <p:sp>
        <p:nvSpPr>
          <p:cNvPr id="19" name="18 - Θέση υποσέλιδου"/>
          <p:cNvSpPr>
            <a:spLocks noGrp="1"/>
          </p:cNvSpPr>
          <p:nvPr>
            <p:ph type="ftr" sz="quarter" idx="11"/>
          </p:nvPr>
        </p:nvSpPr>
        <p:spPr/>
        <p:txBody>
          <a:bodyPr/>
          <a:lstStyle/>
          <a:p>
            <a:endParaRPr lang="fr-FR"/>
          </a:p>
        </p:txBody>
      </p:sp>
      <p:sp>
        <p:nvSpPr>
          <p:cNvPr id="27" name="26 - Θέση αριθμού διαφάνειας"/>
          <p:cNvSpPr>
            <a:spLocks noGrp="1"/>
          </p:cNvSpPr>
          <p:nvPr>
            <p:ph type="sldNum" sz="quarter" idx="12"/>
          </p:nvPr>
        </p:nvSpPr>
        <p:spPr/>
        <p:txBody>
          <a:bodyPr/>
          <a:lstStyle/>
          <a:p>
            <a:fld id="{0539A5C3-CAF6-4D53-A50B-EF571C750250}"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E04277C-9144-4EFD-AD8A-C8DBD7BEC6D4}" type="datetimeFigureOut">
              <a:rPr lang="el-GR" smtClean="0"/>
              <a:pPr/>
              <a:t>3/6/2021</a:t>
            </a:fld>
            <a:endParaRPr lang="fr-FR"/>
          </a:p>
        </p:txBody>
      </p:sp>
      <p:sp>
        <p:nvSpPr>
          <p:cNvPr id="5" name="4 - Θέση υποσέλιδου"/>
          <p:cNvSpPr>
            <a:spLocks noGrp="1"/>
          </p:cNvSpPr>
          <p:nvPr>
            <p:ph type="ftr" sz="quarter" idx="11"/>
          </p:nvPr>
        </p:nvSpPr>
        <p:spPr/>
        <p:txBody>
          <a:bodyPr/>
          <a:lstStyle/>
          <a:p>
            <a:endParaRPr lang="fr-FR"/>
          </a:p>
        </p:txBody>
      </p:sp>
      <p:sp>
        <p:nvSpPr>
          <p:cNvPr id="6" name="5 - Θέση αριθμού διαφάνειας"/>
          <p:cNvSpPr>
            <a:spLocks noGrp="1"/>
          </p:cNvSpPr>
          <p:nvPr>
            <p:ph type="sldNum" sz="quarter" idx="12"/>
          </p:nvPr>
        </p:nvSpPr>
        <p:spPr/>
        <p:txBody>
          <a:bodyPr/>
          <a:lstStyle/>
          <a:p>
            <a:fld id="{0539A5C3-CAF6-4D53-A50B-EF571C750250}"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E04277C-9144-4EFD-AD8A-C8DBD7BEC6D4}" type="datetimeFigureOut">
              <a:rPr lang="el-GR" smtClean="0"/>
              <a:pPr/>
              <a:t>3/6/2021</a:t>
            </a:fld>
            <a:endParaRPr lang="fr-FR"/>
          </a:p>
        </p:txBody>
      </p:sp>
      <p:sp>
        <p:nvSpPr>
          <p:cNvPr id="5" name="4 - Θέση υποσέλιδου"/>
          <p:cNvSpPr>
            <a:spLocks noGrp="1"/>
          </p:cNvSpPr>
          <p:nvPr>
            <p:ph type="ftr" sz="quarter" idx="11"/>
          </p:nvPr>
        </p:nvSpPr>
        <p:spPr/>
        <p:txBody>
          <a:bodyPr/>
          <a:lstStyle/>
          <a:p>
            <a:endParaRPr lang="fr-FR"/>
          </a:p>
        </p:txBody>
      </p:sp>
      <p:sp>
        <p:nvSpPr>
          <p:cNvPr id="6" name="5 - Θέση αριθμού διαφάνειας"/>
          <p:cNvSpPr>
            <a:spLocks noGrp="1"/>
          </p:cNvSpPr>
          <p:nvPr>
            <p:ph type="sldNum" sz="quarter" idx="12"/>
          </p:nvPr>
        </p:nvSpPr>
        <p:spPr/>
        <p:txBody>
          <a:bodyPr/>
          <a:lstStyle/>
          <a:p>
            <a:fld id="{0539A5C3-CAF6-4D53-A50B-EF571C750250}"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E04277C-9144-4EFD-AD8A-C8DBD7BEC6D4}" type="datetimeFigureOut">
              <a:rPr lang="el-GR" smtClean="0"/>
              <a:pPr/>
              <a:t>3/6/2021</a:t>
            </a:fld>
            <a:endParaRPr lang="fr-FR"/>
          </a:p>
        </p:txBody>
      </p:sp>
      <p:sp>
        <p:nvSpPr>
          <p:cNvPr id="5" name="4 - Θέση υποσέλιδου"/>
          <p:cNvSpPr>
            <a:spLocks noGrp="1"/>
          </p:cNvSpPr>
          <p:nvPr>
            <p:ph type="ftr" sz="quarter" idx="11"/>
          </p:nvPr>
        </p:nvSpPr>
        <p:spPr/>
        <p:txBody>
          <a:bodyPr/>
          <a:lstStyle/>
          <a:p>
            <a:endParaRPr lang="fr-FR"/>
          </a:p>
        </p:txBody>
      </p:sp>
      <p:sp>
        <p:nvSpPr>
          <p:cNvPr id="6" name="5 - Θέση αριθμού διαφάνειας"/>
          <p:cNvSpPr>
            <a:spLocks noGrp="1"/>
          </p:cNvSpPr>
          <p:nvPr>
            <p:ph type="sldNum" sz="quarter" idx="12"/>
          </p:nvPr>
        </p:nvSpPr>
        <p:spPr/>
        <p:txBody>
          <a:bodyPr/>
          <a:lstStyle/>
          <a:p>
            <a:fld id="{0539A5C3-CAF6-4D53-A50B-EF571C750250}"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E04277C-9144-4EFD-AD8A-C8DBD7BEC6D4}" type="datetimeFigureOut">
              <a:rPr lang="el-GR" smtClean="0"/>
              <a:pPr/>
              <a:t>3/6/2021</a:t>
            </a:fld>
            <a:endParaRPr lang="fr-FR"/>
          </a:p>
        </p:txBody>
      </p:sp>
      <p:sp>
        <p:nvSpPr>
          <p:cNvPr id="5" name="4 - Θέση υποσέλιδου"/>
          <p:cNvSpPr>
            <a:spLocks noGrp="1"/>
          </p:cNvSpPr>
          <p:nvPr>
            <p:ph type="ftr" sz="quarter" idx="11"/>
          </p:nvPr>
        </p:nvSpPr>
        <p:spPr/>
        <p:txBody>
          <a:bodyPr/>
          <a:lstStyle/>
          <a:p>
            <a:endParaRPr lang="fr-FR"/>
          </a:p>
        </p:txBody>
      </p:sp>
      <p:sp>
        <p:nvSpPr>
          <p:cNvPr id="6" name="5 - Θέση αριθμού διαφάνειας"/>
          <p:cNvSpPr>
            <a:spLocks noGrp="1"/>
          </p:cNvSpPr>
          <p:nvPr>
            <p:ph type="sldNum" sz="quarter" idx="12"/>
          </p:nvPr>
        </p:nvSpPr>
        <p:spPr/>
        <p:txBody>
          <a:bodyPr/>
          <a:lstStyle/>
          <a:p>
            <a:fld id="{0539A5C3-CAF6-4D53-A50B-EF571C750250}"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E04277C-9144-4EFD-AD8A-C8DBD7BEC6D4}" type="datetimeFigureOut">
              <a:rPr lang="el-GR" smtClean="0"/>
              <a:pPr/>
              <a:t>3/6/2021</a:t>
            </a:fld>
            <a:endParaRPr lang="fr-FR"/>
          </a:p>
        </p:txBody>
      </p:sp>
      <p:sp>
        <p:nvSpPr>
          <p:cNvPr id="6" name="5 - Θέση υποσέλιδου"/>
          <p:cNvSpPr>
            <a:spLocks noGrp="1"/>
          </p:cNvSpPr>
          <p:nvPr>
            <p:ph type="ftr" sz="quarter" idx="11"/>
          </p:nvPr>
        </p:nvSpPr>
        <p:spPr/>
        <p:txBody>
          <a:bodyPr/>
          <a:lstStyle/>
          <a:p>
            <a:endParaRPr lang="fr-FR"/>
          </a:p>
        </p:txBody>
      </p:sp>
      <p:sp>
        <p:nvSpPr>
          <p:cNvPr id="7" name="6 - Θέση αριθμού διαφάνειας"/>
          <p:cNvSpPr>
            <a:spLocks noGrp="1"/>
          </p:cNvSpPr>
          <p:nvPr>
            <p:ph type="sldNum" sz="quarter" idx="12"/>
          </p:nvPr>
        </p:nvSpPr>
        <p:spPr/>
        <p:txBody>
          <a:bodyPr/>
          <a:lstStyle/>
          <a:p>
            <a:fld id="{0539A5C3-CAF6-4D53-A50B-EF571C750250}"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FE04277C-9144-4EFD-AD8A-C8DBD7BEC6D4}" type="datetimeFigureOut">
              <a:rPr lang="el-GR" smtClean="0"/>
              <a:pPr/>
              <a:t>3/6/2021</a:t>
            </a:fld>
            <a:endParaRPr lang="fr-FR"/>
          </a:p>
        </p:txBody>
      </p:sp>
      <p:sp>
        <p:nvSpPr>
          <p:cNvPr id="8" name="7 - Θέση υποσέλιδου"/>
          <p:cNvSpPr>
            <a:spLocks noGrp="1"/>
          </p:cNvSpPr>
          <p:nvPr>
            <p:ph type="ftr" sz="quarter" idx="11"/>
          </p:nvPr>
        </p:nvSpPr>
        <p:spPr/>
        <p:txBody>
          <a:bodyPr/>
          <a:lstStyle/>
          <a:p>
            <a:endParaRPr lang="fr-FR"/>
          </a:p>
        </p:txBody>
      </p:sp>
      <p:sp>
        <p:nvSpPr>
          <p:cNvPr id="9" name="8 - Θέση αριθμού διαφάνειας"/>
          <p:cNvSpPr>
            <a:spLocks noGrp="1"/>
          </p:cNvSpPr>
          <p:nvPr>
            <p:ph type="sldNum" sz="quarter" idx="12"/>
          </p:nvPr>
        </p:nvSpPr>
        <p:spPr/>
        <p:txBody>
          <a:bodyPr/>
          <a:lstStyle/>
          <a:p>
            <a:fld id="{0539A5C3-CAF6-4D53-A50B-EF571C750250}"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E04277C-9144-4EFD-AD8A-C8DBD7BEC6D4}" type="datetimeFigureOut">
              <a:rPr lang="el-GR" smtClean="0"/>
              <a:pPr/>
              <a:t>3/6/2021</a:t>
            </a:fld>
            <a:endParaRPr lang="fr-FR"/>
          </a:p>
        </p:txBody>
      </p:sp>
      <p:sp>
        <p:nvSpPr>
          <p:cNvPr id="4" name="3 - Θέση υποσέλιδου"/>
          <p:cNvSpPr>
            <a:spLocks noGrp="1"/>
          </p:cNvSpPr>
          <p:nvPr>
            <p:ph type="ftr" sz="quarter" idx="11"/>
          </p:nvPr>
        </p:nvSpPr>
        <p:spPr/>
        <p:txBody>
          <a:bodyPr/>
          <a:lstStyle/>
          <a:p>
            <a:endParaRPr lang="fr-FR"/>
          </a:p>
        </p:txBody>
      </p:sp>
      <p:sp>
        <p:nvSpPr>
          <p:cNvPr id="5" name="4 - Θέση αριθμού διαφάνειας"/>
          <p:cNvSpPr>
            <a:spLocks noGrp="1"/>
          </p:cNvSpPr>
          <p:nvPr>
            <p:ph type="sldNum" sz="quarter" idx="12"/>
          </p:nvPr>
        </p:nvSpPr>
        <p:spPr/>
        <p:txBody>
          <a:bodyPr/>
          <a:lstStyle/>
          <a:p>
            <a:fld id="{0539A5C3-CAF6-4D53-A50B-EF571C750250}"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E04277C-9144-4EFD-AD8A-C8DBD7BEC6D4}" type="datetimeFigureOut">
              <a:rPr lang="el-GR" smtClean="0"/>
              <a:pPr/>
              <a:t>3/6/2021</a:t>
            </a:fld>
            <a:endParaRPr lang="fr-FR"/>
          </a:p>
        </p:txBody>
      </p:sp>
      <p:sp>
        <p:nvSpPr>
          <p:cNvPr id="3" name="2 - Θέση υποσέλιδου"/>
          <p:cNvSpPr>
            <a:spLocks noGrp="1"/>
          </p:cNvSpPr>
          <p:nvPr>
            <p:ph type="ftr" sz="quarter" idx="11"/>
          </p:nvPr>
        </p:nvSpPr>
        <p:spPr/>
        <p:txBody>
          <a:bodyPr/>
          <a:lstStyle/>
          <a:p>
            <a:endParaRPr lang="fr-FR"/>
          </a:p>
        </p:txBody>
      </p:sp>
      <p:sp>
        <p:nvSpPr>
          <p:cNvPr id="4" name="3 - Θέση αριθμού διαφάνειας"/>
          <p:cNvSpPr>
            <a:spLocks noGrp="1"/>
          </p:cNvSpPr>
          <p:nvPr>
            <p:ph type="sldNum" sz="quarter" idx="12"/>
          </p:nvPr>
        </p:nvSpPr>
        <p:spPr/>
        <p:txBody>
          <a:bodyPr/>
          <a:lstStyle/>
          <a:p>
            <a:fld id="{0539A5C3-CAF6-4D53-A50B-EF571C750250}"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E04277C-9144-4EFD-AD8A-C8DBD7BEC6D4}" type="datetimeFigureOut">
              <a:rPr lang="el-GR" smtClean="0"/>
              <a:pPr/>
              <a:t>3/6/2021</a:t>
            </a:fld>
            <a:endParaRPr lang="fr-FR"/>
          </a:p>
        </p:txBody>
      </p:sp>
      <p:sp>
        <p:nvSpPr>
          <p:cNvPr id="6" name="5 - Θέση υποσέλιδου"/>
          <p:cNvSpPr>
            <a:spLocks noGrp="1"/>
          </p:cNvSpPr>
          <p:nvPr>
            <p:ph type="ftr" sz="quarter" idx="11"/>
          </p:nvPr>
        </p:nvSpPr>
        <p:spPr/>
        <p:txBody>
          <a:bodyPr/>
          <a:lstStyle/>
          <a:p>
            <a:endParaRPr lang="fr-FR"/>
          </a:p>
        </p:txBody>
      </p:sp>
      <p:sp>
        <p:nvSpPr>
          <p:cNvPr id="7" name="6 - Θέση αριθμού διαφάνειας"/>
          <p:cNvSpPr>
            <a:spLocks noGrp="1"/>
          </p:cNvSpPr>
          <p:nvPr>
            <p:ph type="sldNum" sz="quarter" idx="12"/>
          </p:nvPr>
        </p:nvSpPr>
        <p:spPr/>
        <p:txBody>
          <a:bodyPr/>
          <a:lstStyle/>
          <a:p>
            <a:fld id="{0539A5C3-CAF6-4D53-A50B-EF571C750250}"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E04277C-9144-4EFD-AD8A-C8DBD7BEC6D4}" type="datetimeFigureOut">
              <a:rPr lang="el-GR" smtClean="0"/>
              <a:pPr/>
              <a:t>3/6/2021</a:t>
            </a:fld>
            <a:endParaRPr lang="fr-FR"/>
          </a:p>
        </p:txBody>
      </p:sp>
      <p:sp>
        <p:nvSpPr>
          <p:cNvPr id="6" name="5 - Θέση υποσέλιδου"/>
          <p:cNvSpPr>
            <a:spLocks noGrp="1"/>
          </p:cNvSpPr>
          <p:nvPr>
            <p:ph type="ftr" sz="quarter" idx="11"/>
          </p:nvPr>
        </p:nvSpPr>
        <p:spPr/>
        <p:txBody>
          <a:bodyPr/>
          <a:lstStyle/>
          <a:p>
            <a:endParaRPr lang="fr-F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0539A5C3-CAF6-4D53-A50B-EF571C750250}" type="slidenum">
              <a:rPr lang="fr-FR" smtClean="0"/>
              <a:pPr/>
              <a:t>‹#›</a:t>
            </a:fld>
            <a:endParaRPr lang="fr-F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E04277C-9144-4EFD-AD8A-C8DBD7BEC6D4}" type="datetimeFigureOut">
              <a:rPr lang="el-GR" smtClean="0"/>
              <a:pPr/>
              <a:t>3/6/2021</a:t>
            </a:fld>
            <a:endParaRPr lang="fr-F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539A5C3-CAF6-4D53-A50B-EF571C750250}" type="slidenum">
              <a:rPr lang="fr-FR" smtClean="0"/>
              <a:pPr/>
              <a:t>‹#›</a:t>
            </a:fld>
            <a:endParaRPr lang="fr-F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wikipedia.org/wiki/%CE%8E%CE%BB%CE%B7" TargetMode="External"/><Relationship Id="rId2" Type="http://schemas.openxmlformats.org/officeDocument/2006/relationships/hyperlink" Target="https://el.wikipedia.org/wiki/%CE%96%CF%89%CE%AE"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commons.wikimedia.org/wiki/File:The_Earth_seen_from_Apollo_17.jpg" TargetMode="External"/><Relationship Id="rId4" Type="http://schemas.openxmlformats.org/officeDocument/2006/relationships/hyperlink" Target="https://el.wikipedia.org/wiki/%CE%93%CE%B7"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l.wikipedia.org/wiki/%CE%8C%CE%BE%CE%B9%CE%BD%CE%B7_%CE%B2%CF%81%CE%BF%CF%87%CE%A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l.wikipedia.org/wiki/%CE%A0%CE%B5%CF%81%CE%B9%CE%B2%CE%B1%CE%BB%CE%BB%CE%BF%CE%BD%CF%84%CE%B9%CE%BA%CE%AC_%CF%80%CF%81%CE%BF%CE%B2%CE%BB%CE%AE%CE%BC%CE%B1%CF%84%CE%B1" TargetMode="External"/><Relationship Id="rId2" Type="http://schemas.openxmlformats.org/officeDocument/2006/relationships/hyperlink" Target="https://el.wikipedia.org/wiki/%CE%A1%CF%8D%CF%80%CE%B1%CE%BD%CF%83%CE%B7_%CF%84%CF%89%CE%BD_%CF%85%CE%B4%CE%AC%CF%84%CF%89%CE%BD" TargetMode="External"/><Relationship Id="rId1" Type="http://schemas.openxmlformats.org/officeDocument/2006/relationships/slideLayout" Target="../slideLayouts/slideLayout2.xml"/><Relationship Id="rId5" Type="http://schemas.openxmlformats.org/officeDocument/2006/relationships/hyperlink" Target="https://el.wikipedia.org/wiki/%CE%9D%CE%B5%CF%81%CF%8C" TargetMode="External"/><Relationship Id="rId4" Type="http://schemas.openxmlformats.org/officeDocument/2006/relationships/hyperlink" Target="https://el.wikipedia.org/wiki/%CE%A5%CE%B3%CE%B5%CE%AF%CE%B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l.wikipedia.org/wiki/%CE%A0%CF%85%CF%81%CE%B7%CE%BD%CE%B9%CE%BA%CE%AC_%CE%B1%CF%80%CF%8C%CE%B2%CE%BB%CE%B7%CF%84%CE%B1" TargetMode="External"/><Relationship Id="rId2" Type="http://schemas.openxmlformats.org/officeDocument/2006/relationships/hyperlink" Target="https://el.wikipedia.org/w/index.php?title=%CE%A4%CE%BF%CE%BE%CE%B9%CE%BA%CE%AC_%CE%B1%CF%80%CF%8C%CE%B2%CE%BB%CE%B7%CF%84%CE%B1&amp;action=edit&amp;redlink=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l.wikipedia.org/wiki/%CE%86%CE%BD%CE%B8%CF%81%CF%89%CF%80%CE%BF%CF%82" TargetMode="External"/><Relationship Id="rId3" Type="http://schemas.openxmlformats.org/officeDocument/2006/relationships/hyperlink" Target="https://el.wikipedia.org/wiki/%CE%9F%CE%B9%CE%BA%CE%BF%CF%83%CF%8D%CF%83%CF%84%CE%B7%CE%BC%CE%B1" TargetMode="External"/><Relationship Id="rId7" Type="http://schemas.openxmlformats.org/officeDocument/2006/relationships/hyperlink" Target="https://el.wikipedia.org/wiki/%CE%A0%CE%B5%CF%81%CE%B9%CE%B2%CE%AC%CE%BB%CE%BB%CE%BF%CE%BD" TargetMode="External"/><Relationship Id="rId2" Type="http://schemas.openxmlformats.org/officeDocument/2006/relationships/hyperlink" Target="https://el.wikipedia.org/wiki/%CE%9F%CE%B9%CE%BA%CE%BF%CE%BB%CE%BF%CE%B3%CE%AF%CE%B1" TargetMode="External"/><Relationship Id="rId1" Type="http://schemas.openxmlformats.org/officeDocument/2006/relationships/slideLayout" Target="../slideLayouts/slideLayout2.xml"/><Relationship Id="rId6" Type="http://schemas.openxmlformats.org/officeDocument/2006/relationships/hyperlink" Target="https://el.wikipedia.org/wiki/%CE%9D%CE%B5%CF%81%CF%8C" TargetMode="External"/><Relationship Id="rId5" Type="http://schemas.openxmlformats.org/officeDocument/2006/relationships/hyperlink" Target="https://el.wikipedia.org/w/index.php?title=%CE%91%CE%AD%CF%81%CE%B1%CF%82&amp;action=edit&amp;redlink=1" TargetMode="External"/><Relationship Id="rId4" Type="http://schemas.openxmlformats.org/officeDocument/2006/relationships/hyperlink" Target="https://el.wikipedia.org/wiki/%CE%A6%CF%85%CF%83%CE%B9%CE%BA%CF%8C%CF%82_%CF%80%CF%8C%CF%81%CE%BF%CF%82"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agiosathanasios.org.cy/uploadfiles/%CE%9A%CE%BB%CE%B9%CE%BC%CE%B1%CF%84%CE%B9%CE%BA%CE%AE%20%CE%91%CE%BB%CE%BB%CE%B1%CE%B3%CE%AE%20%CE%BA%CE%B1%CE%B9%20%CE%9A%CE%B1%CF%84%CE%B1%CF%83%CF%84%CF%81%CE%BF%CF%86%CE%AE%20%CF%84%CE%BF%CF%85%20%CE%A0%CE%B5%CF%81%CE%B9%CE%B2%CE%AC%CE%BB%CE%BB%CE%BF%CE%BD%CF%84%CE%BF%CF%8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A0%CF%8C%CE%BB%CE%B7" TargetMode="External"/><Relationship Id="rId2" Type="http://schemas.openxmlformats.org/officeDocument/2006/relationships/hyperlink" Target="https://el.wikipedia.org/wiki/%CE%92%CE%B9%CE%BF%CE%BC%CE%B7%CF%87%CE%B1%CE%BD%CE%B9%CE%BA%CE%AE_%CE%B5%CF%80%CE%B1%CE%BD%CE%AC%CF%83%CF%84%CE%B1%CF%83%CE%B7" TargetMode="External"/><Relationship Id="rId1" Type="http://schemas.openxmlformats.org/officeDocument/2006/relationships/slideLayout" Target="../slideLayouts/slideLayout2.xml"/><Relationship Id="rId6" Type="http://schemas.openxmlformats.org/officeDocument/2006/relationships/hyperlink" Target="https://el.wikipedia.org/wiki/%CE%9F%CE%B9%CE%BA%CE%BF%CE%BB%CE%BF%CE%B3%CE%B9%CE%BA%CE%AC_%CF%80%CF%81%CE%BF%CE%B2%CE%BB%CE%AE%CE%BC%CE%B1%CF%84%CE%B1" TargetMode="External"/><Relationship Id="rId5" Type="http://schemas.openxmlformats.org/officeDocument/2006/relationships/hyperlink" Target="https://el.wikipedia.org/wiki/%CE%9F%CE%B9%CE%BA%CE%BF%CE%BD%CE%BF%CE%BC%CE%B9%CE%BA%CE%AE_%CE%B1%CE%BD%CE%AC%CF%80%CF%84%CF%85%CE%BE%CE%B7" TargetMode="External"/><Relationship Id="rId4" Type="http://schemas.openxmlformats.org/officeDocument/2006/relationships/hyperlink" Target="https://el.wikipedia.org/wiki/%CE%A4%CE%B5%CF%87%CE%BD%CE%BF%CE%BB%CE%BF%CE%B3%CE%AF%CE%B1"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l.wikipedia.org/wiki/%CE%A0%CF%85%CF%81%CE%B7%CE%BD%CE%B9%CE%BA%CE%AC_%CE%B1%CF%80%CF%8C%CE%B2%CE%BB%CE%B7%CF%84%CE%B1" TargetMode="External"/><Relationship Id="rId13" Type="http://schemas.openxmlformats.org/officeDocument/2006/relationships/hyperlink" Target="https://el.wikipedia.org/wiki/%CE%A0%CE%B1%CE%B3%CE%BA%CF%8C%CF%83%CE%BC%CE%B9%CE%B1_%CE%B8%CE%AD%CF%81%CE%BC%CE%B1%CE%BD%CF%83%CE%B7" TargetMode="External"/><Relationship Id="rId3" Type="http://schemas.openxmlformats.org/officeDocument/2006/relationships/hyperlink" Target="https://el.wikipedia.org/wiki/%CE%9A%CE%B1%CF%8D%CF%83%CE%B7" TargetMode="External"/><Relationship Id="rId7" Type="http://schemas.openxmlformats.org/officeDocument/2006/relationships/hyperlink" Target="https://el.wikipedia.org/wiki/%CE%91%CF%80%CE%BF%CF%81%CF%81%CE%AF%CE%BC%CE%BC%CE%B1%CF%84%CE%B1" TargetMode="External"/><Relationship Id="rId12" Type="http://schemas.openxmlformats.org/officeDocument/2006/relationships/hyperlink" Target="https://el.wikipedia.org/wiki/%CE%8C%CE%BE%CE%B9%CE%BD%CE%B7_%CE%B2%CF%81%CE%BF%CF%87%CE%AE" TargetMode="External"/><Relationship Id="rId2" Type="http://schemas.openxmlformats.org/officeDocument/2006/relationships/hyperlink" Target="https://el.wikipedia.org/wiki/%CE%91%CF%84%CE%BC%CE%BF%CF%83%CF%86%CE%B1%CE%B9%CF%81%CE%B9%CE%BA%CE%AE_%CF%81%CF%8D%CF%80%CE%B1%CE%BD%CF%83%CE%B7" TargetMode="External"/><Relationship Id="rId1" Type="http://schemas.openxmlformats.org/officeDocument/2006/relationships/slideLayout" Target="../slideLayouts/slideLayout2.xml"/><Relationship Id="rId6" Type="http://schemas.openxmlformats.org/officeDocument/2006/relationships/hyperlink" Target="https://el.wikipedia.org/wiki/%CE%92%CE%B9%CE%BF%CE%BC%CE%B7%CF%87%CE%B1%CE%BD%CE%AF%CE%B1" TargetMode="External"/><Relationship Id="rId11" Type="http://schemas.openxmlformats.org/officeDocument/2006/relationships/hyperlink" Target="https://el.wikipedia.org/wiki/%CE%A4%CF%81%CF%8D%CF%80%CE%B1_%CF%84%CE%BF%CF%85_%CF%8C%CE%B6%CE%BF%CE%BD%CF%84%CE%BF%CF%82" TargetMode="External"/><Relationship Id="rId5" Type="http://schemas.openxmlformats.org/officeDocument/2006/relationships/hyperlink" Target="https://el.wikipedia.org/wiki/%CE%8C%CF%87%CE%B7%CE%BC%CE%B1" TargetMode="External"/><Relationship Id="rId15" Type="http://schemas.openxmlformats.org/officeDocument/2006/relationships/hyperlink" Target="https://el.wikipedia.org/wiki/%CE%9F%CF%81%CF%85%CE%BA%CF%84%CE%AC_%CE%BA%CE%B1%CF%8D%CF%83%CE%B9%CE%BC%CE%B1" TargetMode="External"/><Relationship Id="rId10" Type="http://schemas.openxmlformats.org/officeDocument/2006/relationships/hyperlink" Target="https://el.wikipedia.org/wiki/%CE%91%CF%80%CE%BF%CE%B4%CE%AC%CF%83%CF%89%CF%83%CE%B7" TargetMode="External"/><Relationship Id="rId4" Type="http://schemas.openxmlformats.org/officeDocument/2006/relationships/hyperlink" Target="https://el.wikipedia.org/wiki/%CE%9A%CE%B9%CE%BD%CE%B7%CF%84%CE%AE%CF%81%CE%B1%CF%82" TargetMode="External"/><Relationship Id="rId9" Type="http://schemas.openxmlformats.org/officeDocument/2006/relationships/hyperlink" Target="https://el.wikipedia.org/wiki/%CE%93%CE%B5%CF%89%CF%81%CE%B3%CE%AF%CE%B1_(%CE%B5%CF%81%CE%B3%CE%B1%CF%83%CE%AF%CE%B1)" TargetMode="External"/><Relationship Id="rId14" Type="http://schemas.openxmlformats.org/officeDocument/2006/relationships/hyperlink" Target="https://el.wikipedia.org/wiki/%CE%92%CE%B9%CE%BF%CF%80%CE%BF%CE%B9%CE%BA%CE%B9%CE%BB%CF%8C%CF%84%CE%B7%CF%84%CE%B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CE%9F%CE%B9%CE%BA%CE%BF%CE%BA%CE%BF%CE%B9%CE%BD%CF%8C%CF%84%CE%B7%CF%84%CE%B5%CF%82" TargetMode="External"/><Relationship Id="rId3" Type="http://schemas.openxmlformats.org/officeDocument/2006/relationships/hyperlink" Target="https://el.wikipedia.org/wiki/%CE%A0%CF%81%CE%AC%CF%83%CE%B9%CE%BD%CE%BF%CE%B9" TargetMode="External"/><Relationship Id="rId7" Type="http://schemas.openxmlformats.org/officeDocument/2006/relationships/hyperlink" Target="https://el.wikipedia.org/wiki/%CE%91%CE%B5%CE%B9%CF%86%CF%8C%CF%81%CE%BF%CF%82_%CE%B1%CE%BD%CE%AC%CF%80%CF%84%CF%85%CE%BE%CE%B7" TargetMode="External"/><Relationship Id="rId2" Type="http://schemas.openxmlformats.org/officeDocument/2006/relationships/hyperlink" Target="https://el.wikipedia.org/wiki/%CE%9F%CE%B9%CE%BA%CE%BF%CE%BB%CE%BF%CE%B3%CE%B9%CE%BA%CF%8C_%CE%BA%CE%AF%CE%BD%CE%B7%CE%BC%CE%B1" TargetMode="External"/><Relationship Id="rId1" Type="http://schemas.openxmlformats.org/officeDocument/2006/relationships/slideLayout" Target="../slideLayouts/slideLayout2.xml"/><Relationship Id="rId6" Type="http://schemas.openxmlformats.org/officeDocument/2006/relationships/hyperlink" Target="https://el.wikipedia.org/wiki/%CE%9C%CE%B7%CF%87%CE%B1%CE%BD%CE%B9%CE%BA%CF%8C%CF%82_%CF%80%CE%B5%CF%81%CE%B9%CE%B2%CE%AC%CE%BB%CE%BB%CE%BF%CE%BD%CF%84%CE%BF%CF%82" TargetMode="External"/><Relationship Id="rId5" Type="http://schemas.openxmlformats.org/officeDocument/2006/relationships/hyperlink" Target="https://el.wikipedia.org/wiki/%CE%95%CF%80%CE%B9%CF%83%CF%84%CE%AE%CE%BC%CE%B7" TargetMode="External"/><Relationship Id="rId4" Type="http://schemas.openxmlformats.org/officeDocument/2006/relationships/hyperlink" Target="https://el.wikipedia.org/wiki/%CE%A0%CE%BF%CE%BB%CE%B9%CF%84%CE%B9%CE%BA%CF%8C_%CE%BA%CF%8C%CE%BC%CE%BC%CE%B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92%CE%B9%CF%8C%CF%83%CF%86%CE%B1%CE%B9%CF%81%CE%B1" TargetMode="External"/><Relationship Id="rId2" Type="http://schemas.openxmlformats.org/officeDocument/2006/relationships/hyperlink" Target="https://el.wikipedia.org/wiki/%CE%93%CE%B7" TargetMode="External"/><Relationship Id="rId1" Type="http://schemas.openxmlformats.org/officeDocument/2006/relationships/slideLayout" Target="../slideLayouts/slideLayout2.xml"/><Relationship Id="rId6" Type="http://schemas.openxmlformats.org/officeDocument/2006/relationships/hyperlink" Target="https://el.wikipedia.org/wiki/%CE%A0%CE%BB%CE%B7%CE%B8%CF%85%CF%83%CE%BC%CF%8C%CF%82" TargetMode="External"/><Relationship Id="rId5" Type="http://schemas.openxmlformats.org/officeDocument/2006/relationships/hyperlink" Target="https://el.wikipedia.org/wiki/%CE%86%CE%BD%CE%B8%CF%81%CF%89%CF%80%CE%BF%CF%82" TargetMode="External"/><Relationship Id="rId4" Type="http://schemas.openxmlformats.org/officeDocument/2006/relationships/hyperlink" Target="https://el.wikipedia.org/wiki/%CE%A6%CF%85%CF%83%CE%B9%CE%BA%CF%8C_%CF%80%CE%B5%CF%81%CE%B9%CE%B2%CE%AC%CE%BB%CE%BB%CE%BF%CE%B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A0%CE%B1%CE%B3%CE%BA%CF%8C%CF%83%CE%BC%CE%B9%CE%B1_%CE%B8%CE%AD%CF%81%CE%BC%CE%B1%CE%BD%CF%83%CE%B7" TargetMode="External"/><Relationship Id="rId2" Type="http://schemas.openxmlformats.org/officeDocument/2006/relationships/hyperlink" Target="https://el.wikipedia.org/wiki/%CE%94%CE%B9%CE%BF%CE%BE%CE%B5%CE%AF%CE%B4%CE%B9%CE%BF_%CF%84%CE%BF%CF%85_%CE%AC%CE%BD%CE%B8%CF%81%CE%B1%CE%BA%CE%B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l.wikipedia.org/wiki/%CE%8C%CE%B6%CE%BF%CE%BD" TargetMode="External"/><Relationship Id="rId2" Type="http://schemas.openxmlformats.org/officeDocument/2006/relationships/hyperlink" Target="https://el.wikipedia.org/wiki/%CE%A4%CF%81%CF%8D%CF%80%CE%B1_%CF%84%CE%BF%CF%85_%CF%8C%CE%B6%CE%BF%CE%BD%CF%84%CE%BF%CF%82" TargetMode="External"/><Relationship Id="rId1" Type="http://schemas.openxmlformats.org/officeDocument/2006/relationships/slideLayout" Target="../slideLayouts/slideLayout2.xml"/><Relationship Id="rId5" Type="http://schemas.openxmlformats.org/officeDocument/2006/relationships/hyperlink" Target="https://el.wikipedia.org/wiki/%CE%A6%CF%81%CE%B5%CF%8C%CE%BD" TargetMode="External"/><Relationship Id="rId4" Type="http://schemas.openxmlformats.org/officeDocument/2006/relationships/hyperlink" Target="https://el.wikipedia.org/wiki/%CE%A3%CF%84%CF%81%CE%B1%CF%84%CF%8C%CF%83%CF%86%CE%B1%CE%B9%CF%81%CE%B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b="1" dirty="0" smtClean="0"/>
              <a:t>Φυσικό περιβάλλον</a:t>
            </a:r>
            <a:endParaRPr lang="fr-FR" dirty="0"/>
          </a:p>
        </p:txBody>
      </p:sp>
      <p:sp>
        <p:nvSpPr>
          <p:cNvPr id="6" name="5 - Θέση περιεχομένου"/>
          <p:cNvSpPr>
            <a:spLocks noGrp="1"/>
          </p:cNvSpPr>
          <p:nvPr>
            <p:ph idx="1"/>
          </p:nvPr>
        </p:nvSpPr>
        <p:spPr/>
        <p:txBody>
          <a:bodyPr/>
          <a:lstStyle/>
          <a:p>
            <a:r>
              <a:rPr lang="el-GR" dirty="0" smtClean="0"/>
              <a:t>Το </a:t>
            </a:r>
            <a:r>
              <a:rPr lang="el-GR" b="1" dirty="0" smtClean="0"/>
              <a:t>φυσικό περιβάλλον</a:t>
            </a:r>
            <a:r>
              <a:rPr lang="el-GR" dirty="0" smtClean="0"/>
              <a:t> περιλαμβάνει όλους τους </a:t>
            </a:r>
            <a:r>
              <a:rPr lang="el-GR" dirty="0" smtClean="0">
                <a:hlinkClick r:id="rId2" tooltip="Ζωή"/>
              </a:rPr>
              <a:t>ζωντανούς</a:t>
            </a:r>
            <a:r>
              <a:rPr lang="el-GR" dirty="0" smtClean="0"/>
              <a:t> οργανισμούς (έμβια ύλη) και την άβια </a:t>
            </a:r>
            <a:r>
              <a:rPr lang="el-GR" dirty="0" smtClean="0">
                <a:hlinkClick r:id="rId3" tooltip="Ύλη"/>
              </a:rPr>
              <a:t>ύλη</a:t>
            </a:r>
            <a:r>
              <a:rPr lang="el-GR" dirty="0" smtClean="0"/>
              <a:t> που βρίσκονται με φυσικό τρόπο στη </a:t>
            </a:r>
            <a:r>
              <a:rPr lang="el-GR" dirty="0" smtClean="0">
                <a:hlinkClick r:id="rId4" tooltip="Γη"/>
              </a:rPr>
              <a:t>Γη</a:t>
            </a:r>
            <a:r>
              <a:rPr lang="el-GR" dirty="0" smtClean="0"/>
              <a:t>. </a:t>
            </a:r>
          </a:p>
          <a:p>
            <a:endParaRPr lang="fr-FR" dirty="0"/>
          </a:p>
        </p:txBody>
      </p:sp>
      <p:pic>
        <p:nvPicPr>
          <p:cNvPr id="7" name="6 - Εικόνα" descr="https://upload.wikimedia.org/wikipedia/commons/thumb/9/97/The_Earth_seen_from_Apollo_17.jpg/300px-The_Earth_seen_from_Apollo_17.jpg">
            <a:hlinkClick r:id="rId5"/>
          </p:cNvPr>
          <p:cNvPicPr/>
          <p:nvPr/>
        </p:nvPicPr>
        <p:blipFill>
          <a:blip r:embed="rId6"/>
          <a:srcRect/>
          <a:stretch>
            <a:fillRect/>
          </a:stretch>
        </p:blipFill>
        <p:spPr bwMode="auto">
          <a:xfrm>
            <a:off x="6072198" y="3714752"/>
            <a:ext cx="2855595" cy="2855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pic>
        <p:nvPicPr>
          <p:cNvPr id="248834" name="Picture 2"/>
          <p:cNvPicPr>
            <a:picLocks noGrp="1" noChangeAspect="1" noChangeArrowheads="1"/>
          </p:cNvPicPr>
          <p:nvPr>
            <p:ph idx="1"/>
          </p:nvPr>
        </p:nvPicPr>
        <p:blipFill>
          <a:blip r:embed="rId2"/>
          <a:srcRect l="31700" t="14503" r="4249" b="5750"/>
          <a:stretch>
            <a:fillRect/>
          </a:stretch>
        </p:blipFill>
        <p:spPr bwMode="auto">
          <a:xfrm>
            <a:off x="0" y="214290"/>
            <a:ext cx="9184851" cy="642939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pic>
        <p:nvPicPr>
          <p:cNvPr id="253954" name="Picture 2"/>
          <p:cNvPicPr>
            <a:picLocks noGrp="1" noChangeAspect="1" noChangeArrowheads="1"/>
          </p:cNvPicPr>
          <p:nvPr>
            <p:ph idx="1"/>
          </p:nvPr>
        </p:nvPicPr>
        <p:blipFill>
          <a:blip r:embed="rId2"/>
          <a:srcRect l="28039" t="17758" r="2419" b="5750"/>
          <a:stretch>
            <a:fillRect/>
          </a:stretch>
        </p:blipFill>
        <p:spPr bwMode="auto">
          <a:xfrm>
            <a:off x="0" y="0"/>
            <a:ext cx="9125786"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1285860"/>
            <a:ext cx="8472518" cy="4643470"/>
          </a:xfrm>
        </p:spPr>
        <p:txBody>
          <a:bodyPr>
            <a:normAutofit/>
          </a:bodyPr>
          <a:lstStyle/>
          <a:p>
            <a:r>
              <a:rPr lang="el-GR" b="1" dirty="0" smtClean="0"/>
              <a:t>Ατμοσφαιρική ρύπανση</a:t>
            </a:r>
          </a:p>
          <a:p>
            <a:pPr>
              <a:buNone/>
            </a:pPr>
            <a:r>
              <a:rPr lang="el-GR" dirty="0" smtClean="0"/>
              <a:t>Δισεκατομμύρια τόνοι ρύπων εκπέμπονται κάθε χρόνο στην ατμόσφαιρα. Όλοι αυτοί οι ρύποι δεν χάνονται στον ουρανό, αλλά αφού προκαλέσουν ασφυξία στις πόλεις και επιδεινώσουν το φαινόμενο του θερμοκηπίου, ξαναπέφτουν στη Γη με τη μορφή της </a:t>
            </a:r>
            <a:r>
              <a:rPr lang="el-GR" u="sng" dirty="0" smtClean="0">
                <a:hlinkClick r:id="rId2" tooltip="Όξινη βροχή"/>
              </a:rPr>
              <a:t>όξινης βροχής</a:t>
            </a:r>
            <a:r>
              <a:rPr lang="el-GR" dirty="0" smtClean="0"/>
              <a:t>. </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pic>
        <p:nvPicPr>
          <p:cNvPr id="249858" name="Picture 2"/>
          <p:cNvPicPr>
            <a:picLocks noGrp="1" noChangeAspect="1" noChangeArrowheads="1"/>
          </p:cNvPicPr>
          <p:nvPr>
            <p:ph idx="1"/>
          </p:nvPr>
        </p:nvPicPr>
        <p:blipFill>
          <a:blip r:embed="rId2"/>
          <a:srcRect l="2419" t="12875" r="32615" b="7378"/>
          <a:stretch>
            <a:fillRect/>
          </a:stretch>
        </p:blipFill>
        <p:spPr bwMode="auto">
          <a:xfrm>
            <a:off x="0" y="0"/>
            <a:ext cx="9109039"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dirty="0"/>
          </a:p>
        </p:txBody>
      </p:sp>
      <p:sp>
        <p:nvSpPr>
          <p:cNvPr id="3" name="2 - Θέση περιεχομένου"/>
          <p:cNvSpPr>
            <a:spLocks noGrp="1"/>
          </p:cNvSpPr>
          <p:nvPr>
            <p:ph idx="1"/>
          </p:nvPr>
        </p:nvSpPr>
        <p:spPr/>
        <p:txBody>
          <a:bodyPr>
            <a:normAutofit fontScale="85000" lnSpcReduction="10000"/>
          </a:bodyPr>
          <a:lstStyle/>
          <a:p>
            <a:r>
              <a:rPr lang="el-GR" b="1" dirty="0" smtClean="0"/>
              <a:t>Ρύπανση των υδάτων</a:t>
            </a:r>
          </a:p>
          <a:p>
            <a:pPr>
              <a:buNone/>
            </a:pPr>
            <a:r>
              <a:rPr lang="el-GR" dirty="0" smtClean="0"/>
              <a:t>Η </a:t>
            </a:r>
            <a:r>
              <a:rPr lang="el-GR" b="1" u="sng" dirty="0" smtClean="0">
                <a:hlinkClick r:id="rId2" tooltip="Ρύπανση των υδάτων"/>
              </a:rPr>
              <a:t>ρύπανση των υδάτων</a:t>
            </a:r>
            <a:r>
              <a:rPr lang="el-GR" dirty="0" smtClean="0"/>
              <a:t> μπορεί να οριστεί με πολλούς τρόπους (</a:t>
            </a:r>
            <a:r>
              <a:rPr lang="el-GR" dirty="0" err="1" smtClean="0"/>
              <a:t>Woodford</a:t>
            </a:r>
            <a:r>
              <a:rPr lang="el-GR" dirty="0" smtClean="0"/>
              <a:t>, 2016</a:t>
            </a:r>
            <a:r>
              <a:rPr lang="el-GR" u="sng" baseline="30000" dirty="0" smtClean="0">
                <a:hlinkClick r:id="rId3"/>
              </a:rPr>
              <a:t>[1]</a:t>
            </a:r>
            <a:r>
              <a:rPr lang="el-GR" dirty="0" smtClean="0"/>
              <a:t>). Σύμφωνα με τον ΟΗΕ η ρύπανση των υδάτων είναι «η άμεση ή έμμεση διοχέτευση από τον άνθρωπο στο υδάτινο περιβάλλον ύλης ή ενέργειας με επιβλαβή αποτελέσματα για τους οργανισμούς». Ρύπανση αποτελεί κάθε άμεση ή έμμεση εισαγωγή ουσιών ή ενέργειας στο υδάτινο περιβάλλον που έχει βλαβερή επίδραση στους οργανισμούς, είναι επικίνδυνη για την ανθρώπινη </a:t>
            </a:r>
            <a:r>
              <a:rPr lang="el-GR" u="sng" dirty="0" smtClean="0">
                <a:hlinkClick r:id="rId4" tooltip="Υγεία"/>
              </a:rPr>
              <a:t>υγεία</a:t>
            </a:r>
            <a:r>
              <a:rPr lang="el-GR" dirty="0" smtClean="0"/>
              <a:t> και τέλος αλλοιώνει την </a:t>
            </a:r>
            <a:r>
              <a:rPr lang="el-GR" b="1" dirty="0" smtClean="0"/>
              <a:t>ποιότητα του </a:t>
            </a:r>
            <a:r>
              <a:rPr lang="el-GR" b="1" u="sng" dirty="0" smtClean="0">
                <a:hlinkClick r:id="rId5" tooltip="Νερό"/>
              </a:rPr>
              <a:t>νερού</a:t>
            </a:r>
            <a:r>
              <a:rPr lang="el-GR" dirty="0" smtClean="0"/>
              <a:t> και υποβαθμίζει τις δυνατότητες χρήσης του. Η ρύπανση των υδάτων δημιουργείται με την απελευθέρωση στο υδάτινο περιβάλλον ουσιών οι οποίες είτε διαλύονται είτε κατακάθονται στον πυθμένα και οι οποίες επιφέρουν αλλαγή στα φυσικά, χημικά και βιολογικά χαρακτηριστικά των επιφανειακών νερών</a:t>
            </a:r>
            <a:r>
              <a:rPr lang="el-GR" u="sng" baseline="30000" dirty="0" smtClean="0">
                <a:hlinkClick r:id="rId3"/>
              </a:rPr>
              <a:t>[2]</a:t>
            </a:r>
            <a:r>
              <a:rPr lang="el-GR" dirty="0" smtClean="0"/>
              <a:t>. </a:t>
            </a:r>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pic>
        <p:nvPicPr>
          <p:cNvPr id="250882" name="Picture 2"/>
          <p:cNvPicPr>
            <a:picLocks noGrp="1" noChangeAspect="1" noChangeArrowheads="1"/>
          </p:cNvPicPr>
          <p:nvPr>
            <p:ph idx="1"/>
          </p:nvPr>
        </p:nvPicPr>
        <p:blipFill>
          <a:blip r:embed="rId2"/>
          <a:srcRect l="30785" t="12875" r="2419" b="7378"/>
          <a:stretch>
            <a:fillRect/>
          </a:stretch>
        </p:blipFill>
        <p:spPr bwMode="auto">
          <a:xfrm>
            <a:off x="-8776" y="0"/>
            <a:ext cx="9152776"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pic>
        <p:nvPicPr>
          <p:cNvPr id="251906" name="Picture 2"/>
          <p:cNvPicPr>
            <a:picLocks noGrp="1" noChangeAspect="1" noChangeArrowheads="1"/>
          </p:cNvPicPr>
          <p:nvPr>
            <p:ph idx="1"/>
          </p:nvPr>
        </p:nvPicPr>
        <p:blipFill>
          <a:blip r:embed="rId2"/>
          <a:srcRect l="31700" t="9620" r="5164" b="12260"/>
          <a:stretch>
            <a:fillRect/>
          </a:stretch>
        </p:blipFill>
        <p:spPr bwMode="auto">
          <a:xfrm>
            <a:off x="-1" y="0"/>
            <a:ext cx="9139565"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sp>
        <p:nvSpPr>
          <p:cNvPr id="3" name="2 - Θέση περιεχομένου"/>
          <p:cNvSpPr>
            <a:spLocks noGrp="1"/>
          </p:cNvSpPr>
          <p:nvPr>
            <p:ph idx="1"/>
          </p:nvPr>
        </p:nvSpPr>
        <p:spPr/>
        <p:txBody>
          <a:bodyPr>
            <a:normAutofit fontScale="92500"/>
          </a:bodyPr>
          <a:lstStyle/>
          <a:p>
            <a:r>
              <a:rPr lang="el-GR" b="1" dirty="0" err="1" smtClean="0"/>
              <a:t>Aπόβλητα</a:t>
            </a:r>
            <a:endParaRPr lang="el-GR" b="1" dirty="0" smtClean="0"/>
          </a:p>
          <a:p>
            <a:r>
              <a:rPr lang="el-GR" dirty="0" smtClean="0"/>
              <a:t>Λέγεται πως ο όγκος των παραγόμενων στις ανθρώπινες κοινωνίες αποβλήτων θα μπορούσε να γεμίσει σήμερα 28 εκατομμύρια βαγόνια· ο αριθμός αυτός ολοένα και αυξάνεται. Τριακόσιες περιοχές στην Ευρώπη και την Αμερική, όπου απορρίπτονται </a:t>
            </a:r>
            <a:r>
              <a:rPr lang="el-GR" u="sng" dirty="0" smtClean="0">
                <a:hlinkClick r:id="rId2" tooltip="Τοξικά απόβλητα (δεν έχει γραφτεί ακόμα)"/>
              </a:rPr>
              <a:t>τοξικά</a:t>
            </a:r>
            <a:r>
              <a:rPr lang="el-GR" dirty="0" smtClean="0"/>
              <a:t> και </a:t>
            </a:r>
            <a:r>
              <a:rPr lang="el-GR" u="sng" dirty="0" smtClean="0">
                <a:hlinkClick r:id="rId3" tooltip="Πυρηνικά απόβλητα"/>
              </a:rPr>
              <a:t>πυρηνικά απόβλητα</a:t>
            </a:r>
            <a:r>
              <a:rPr lang="el-GR" dirty="0" smtClean="0"/>
              <a:t> εμφανίζουν δείκτες υψηλής επικινδυνότητας. Στις περισσότερες χωματερές δεν τηρούνται ούτε οι στοιχειώδεις προδιαγραφές υγειονομικής ταφής. Τα απόβλητα επομένως συνιστούν έναν πολύ σημαντικό παράγοντα της περιβαλλοντικής ρύπανσης. </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pic>
        <p:nvPicPr>
          <p:cNvPr id="252930" name="Picture 2"/>
          <p:cNvPicPr>
            <a:picLocks noGrp="1" noChangeAspect="1" noChangeArrowheads="1"/>
          </p:cNvPicPr>
          <p:nvPr>
            <p:ph idx="1"/>
          </p:nvPr>
        </p:nvPicPr>
        <p:blipFill>
          <a:blip r:embed="rId2"/>
          <a:srcRect l="2419" t="7993" r="31700" b="17142"/>
          <a:stretch>
            <a:fillRect/>
          </a:stretch>
        </p:blipFill>
        <p:spPr bwMode="auto">
          <a:xfrm>
            <a:off x="0" y="0"/>
            <a:ext cx="9168874"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pic>
        <p:nvPicPr>
          <p:cNvPr id="254978" name="Picture 2"/>
          <p:cNvPicPr>
            <a:picLocks noGrp="1" noChangeAspect="1" noChangeArrowheads="1"/>
          </p:cNvPicPr>
          <p:nvPr>
            <p:ph idx="1"/>
          </p:nvPr>
        </p:nvPicPr>
        <p:blipFill>
          <a:blip r:embed="rId2"/>
          <a:srcRect l="30785" t="16130" r="9041" b="15515"/>
          <a:stretch>
            <a:fillRect/>
          </a:stretch>
        </p:blipFill>
        <p:spPr bwMode="auto">
          <a:xfrm>
            <a:off x="0" y="0"/>
            <a:ext cx="9172232" cy="642939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Στο φυσικό περιβάλλον μπορούμε να κατατάξουμε πλήρεις </a:t>
            </a:r>
            <a:r>
              <a:rPr lang="el-GR" dirty="0" smtClean="0">
                <a:hlinkClick r:id="rId2" tooltip="Οικολογία"/>
              </a:rPr>
              <a:t>οικολογικές</a:t>
            </a:r>
            <a:r>
              <a:rPr lang="el-GR" dirty="0" smtClean="0"/>
              <a:t> μονάδες, τα </a:t>
            </a:r>
            <a:r>
              <a:rPr lang="el-GR" dirty="0" smtClean="0">
                <a:hlinkClick r:id="rId3" tooltip="Οικοσύστημα"/>
              </a:rPr>
              <a:t>οικοσυστήματα</a:t>
            </a:r>
            <a:r>
              <a:rPr lang="el-GR" dirty="0" smtClean="0"/>
              <a:t>, αλλά και παγκόσμιους </a:t>
            </a:r>
            <a:r>
              <a:rPr lang="el-GR" dirty="0" smtClean="0">
                <a:hlinkClick r:id="rId4" tooltip="Φυσικός πόρος"/>
              </a:rPr>
              <a:t>φυσικούς πόρους</a:t>
            </a:r>
            <a:r>
              <a:rPr lang="el-GR" dirty="0" smtClean="0"/>
              <a:t> όπως ο </a:t>
            </a:r>
            <a:r>
              <a:rPr lang="el-GR" dirty="0" smtClean="0">
                <a:hlinkClick r:id="rId5" tooltip="Αέρας (δεν έχει γραφτεί ακόμα)"/>
              </a:rPr>
              <a:t>αέρας</a:t>
            </a:r>
            <a:r>
              <a:rPr lang="el-GR" dirty="0" smtClean="0"/>
              <a:t> και το </a:t>
            </a:r>
            <a:r>
              <a:rPr lang="el-GR" dirty="0" smtClean="0">
                <a:hlinkClick r:id="rId6" tooltip="Νερό"/>
              </a:rPr>
              <a:t>νερό</a:t>
            </a:r>
            <a:endParaRPr lang="fr-FR" dirty="0"/>
          </a:p>
        </p:txBody>
      </p:sp>
      <p:sp>
        <p:nvSpPr>
          <p:cNvPr id="4" name="3 - Ορθογώνιο"/>
          <p:cNvSpPr/>
          <p:nvPr/>
        </p:nvSpPr>
        <p:spPr>
          <a:xfrm>
            <a:off x="857224" y="4071942"/>
            <a:ext cx="7572428" cy="1938992"/>
          </a:xfrm>
          <a:prstGeom prst="rect">
            <a:avLst/>
          </a:prstGeom>
        </p:spPr>
        <p:txBody>
          <a:bodyPr wrap="square">
            <a:spAutoFit/>
          </a:bodyPr>
          <a:lstStyle/>
          <a:p>
            <a:pPr lvl="0" fontAlgn="base">
              <a:spcBef>
                <a:spcPct val="0"/>
              </a:spcBef>
              <a:spcAft>
                <a:spcPct val="0"/>
              </a:spcAft>
            </a:pPr>
            <a:r>
              <a:rPr kumimoji="0" lang="el-G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Υπό αυτή την άποψη, το φυσικό </a:t>
            </a:r>
            <a:r>
              <a:rPr kumimoji="0" lang="el-GR" sz="24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7" tooltip="Περιβάλλον"/>
              </a:rPr>
              <a:t>περιβάλλον</a:t>
            </a:r>
            <a:r>
              <a:rPr kumimoji="0" lang="el-G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δεν είναι αποτέλεσμα </a:t>
            </a:r>
            <a:r>
              <a:rPr kumimoji="0" lang="el-GR" sz="24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Άνθρωπος"/>
              </a:rPr>
              <a:t>ανθρώπινων</a:t>
            </a:r>
            <a:r>
              <a:rPr kumimoji="0" lang="el-G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δραστηριοτήτων και διαφοροποιείται από το </a:t>
            </a:r>
            <a:r>
              <a:rPr kumimoji="0" lang="el-GR"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δομημένο περιβάλλον</a:t>
            </a:r>
            <a:r>
              <a:rPr kumimoji="0" lang="el-G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στο οποίο συγκαταλέγονται οι γεωγραφικές περιοχές που δέχονται σημαντική επιρροή από τον Άνθρωπο. </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dirty="0"/>
          </a:p>
        </p:txBody>
      </p:sp>
      <p:sp>
        <p:nvSpPr>
          <p:cNvPr id="3" name="2 - Θέση περιεχομένου"/>
          <p:cNvSpPr>
            <a:spLocks noGrp="1"/>
          </p:cNvSpPr>
          <p:nvPr>
            <p:ph idx="1"/>
          </p:nvPr>
        </p:nvSpPr>
        <p:spPr/>
        <p:txBody>
          <a:bodyPr/>
          <a:lstStyle/>
          <a:p>
            <a:endParaRPr lang="fr-FR"/>
          </a:p>
        </p:txBody>
      </p:sp>
      <p:pic>
        <p:nvPicPr>
          <p:cNvPr id="256002" name="Picture 2"/>
          <p:cNvPicPr>
            <a:picLocks noChangeAspect="1" noChangeArrowheads="1"/>
          </p:cNvPicPr>
          <p:nvPr/>
        </p:nvPicPr>
        <p:blipFill>
          <a:blip r:embed="rId2"/>
          <a:srcRect t="16601" r="43448" b="16015"/>
          <a:stretch>
            <a:fillRect/>
          </a:stretch>
        </p:blipFill>
        <p:spPr bwMode="auto">
          <a:xfrm>
            <a:off x="0" y="0"/>
            <a:ext cx="9064268" cy="6858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pic>
        <p:nvPicPr>
          <p:cNvPr id="257027" name="Picture 3"/>
          <p:cNvPicPr>
            <a:picLocks noGrp="1" noChangeAspect="1" noChangeArrowheads="1"/>
          </p:cNvPicPr>
          <p:nvPr>
            <p:ph idx="1"/>
          </p:nvPr>
        </p:nvPicPr>
        <p:blipFill>
          <a:blip r:embed="rId2"/>
          <a:srcRect l="34445" t="12875" r="3334" b="9005"/>
          <a:stretch>
            <a:fillRect/>
          </a:stretch>
        </p:blipFill>
        <p:spPr bwMode="auto">
          <a:xfrm>
            <a:off x="-1" y="0"/>
            <a:ext cx="9108311" cy="642939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sp>
        <p:nvSpPr>
          <p:cNvPr id="3" name="2 - Θέση περιεχομένου"/>
          <p:cNvSpPr>
            <a:spLocks noGrp="1"/>
          </p:cNvSpPr>
          <p:nvPr>
            <p:ph idx="1"/>
          </p:nvPr>
        </p:nvSpPr>
        <p:spPr/>
        <p:txBody>
          <a:bodyPr/>
          <a:lstStyle/>
          <a:p>
            <a:endParaRPr lang="fr-FR"/>
          </a:p>
        </p:txBody>
      </p:sp>
      <p:pic>
        <p:nvPicPr>
          <p:cNvPr id="258050" name="Picture 2"/>
          <p:cNvPicPr>
            <a:picLocks noChangeAspect="1" noChangeArrowheads="1"/>
          </p:cNvPicPr>
          <p:nvPr/>
        </p:nvPicPr>
        <p:blipFill>
          <a:blip r:embed="rId2"/>
          <a:srcRect l="2511" t="8789" r="35212" b="17968"/>
          <a:stretch>
            <a:fillRect/>
          </a:stretch>
        </p:blipFill>
        <p:spPr bwMode="auto">
          <a:xfrm>
            <a:off x="-1" y="0"/>
            <a:ext cx="9053933" cy="664371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pic>
        <p:nvPicPr>
          <p:cNvPr id="259074" name="Picture 2"/>
          <p:cNvPicPr>
            <a:picLocks noGrp="1" noChangeAspect="1" noChangeArrowheads="1"/>
          </p:cNvPicPr>
          <p:nvPr>
            <p:ph idx="1"/>
          </p:nvPr>
        </p:nvPicPr>
        <p:blipFill>
          <a:blip r:embed="rId2"/>
          <a:srcRect l="34445" t="9620" r="4249" b="15515"/>
          <a:stretch>
            <a:fillRect/>
          </a:stretch>
        </p:blipFill>
        <p:spPr bwMode="auto">
          <a:xfrm>
            <a:off x="0" y="0"/>
            <a:ext cx="9052402" cy="621508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pic>
        <p:nvPicPr>
          <p:cNvPr id="260098" name="Picture 2"/>
          <p:cNvPicPr>
            <a:picLocks noGrp="1" noChangeAspect="1" noChangeArrowheads="1"/>
          </p:cNvPicPr>
          <p:nvPr>
            <p:ph idx="1"/>
          </p:nvPr>
        </p:nvPicPr>
        <p:blipFill>
          <a:blip r:embed="rId2"/>
          <a:srcRect l="33515" t="12875" r="9739" b="9005"/>
          <a:stretch>
            <a:fillRect/>
          </a:stretch>
        </p:blipFill>
        <p:spPr bwMode="auto">
          <a:xfrm>
            <a:off x="-1" y="0"/>
            <a:ext cx="8583685" cy="664371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pic>
        <p:nvPicPr>
          <p:cNvPr id="261122" name="Picture 2"/>
          <p:cNvPicPr>
            <a:picLocks noGrp="1" noChangeAspect="1" noChangeArrowheads="1"/>
          </p:cNvPicPr>
          <p:nvPr>
            <p:ph idx="1"/>
          </p:nvPr>
        </p:nvPicPr>
        <p:blipFill>
          <a:blip r:embed="rId2"/>
          <a:srcRect l="34445" t="9620" r="3334" b="15515"/>
          <a:stretch>
            <a:fillRect/>
          </a:stretch>
        </p:blipFill>
        <p:spPr bwMode="auto">
          <a:xfrm>
            <a:off x="-1" y="0"/>
            <a:ext cx="9187513" cy="6858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pic>
        <p:nvPicPr>
          <p:cNvPr id="262146" name="Picture 2"/>
          <p:cNvPicPr>
            <a:picLocks noGrp="1" noChangeAspect="1" noChangeArrowheads="1"/>
          </p:cNvPicPr>
          <p:nvPr>
            <p:ph idx="1"/>
          </p:nvPr>
        </p:nvPicPr>
        <p:blipFill>
          <a:blip r:embed="rId2"/>
          <a:srcRect l="2419" t="16130" r="36275" b="7378"/>
          <a:stretch>
            <a:fillRect/>
          </a:stretch>
        </p:blipFill>
        <p:spPr bwMode="auto">
          <a:xfrm>
            <a:off x="-1" y="0"/>
            <a:ext cx="9165309" cy="642939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pic>
        <p:nvPicPr>
          <p:cNvPr id="263170" name="Picture 2"/>
          <p:cNvPicPr>
            <a:picLocks noGrp="1" noChangeAspect="1" noChangeArrowheads="1"/>
          </p:cNvPicPr>
          <p:nvPr>
            <p:ph idx="1"/>
          </p:nvPr>
        </p:nvPicPr>
        <p:blipFill>
          <a:blip r:embed="rId2"/>
          <a:srcRect l="33530" t="24268" r="2419" b="7378"/>
          <a:stretch>
            <a:fillRect/>
          </a:stretch>
        </p:blipFill>
        <p:spPr bwMode="auto">
          <a:xfrm>
            <a:off x="-1" y="0"/>
            <a:ext cx="9167851" cy="614364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p:txBody>
          <a:bodyPr>
            <a:normAutofit fontScale="77500" lnSpcReduction="20000"/>
          </a:bodyPr>
          <a:lstStyle/>
          <a:p>
            <a:pPr>
              <a:buNone/>
            </a:pPr>
            <a:r>
              <a:rPr lang="el-GR" dirty="0" smtClean="0"/>
              <a:t>Πηγές:</a:t>
            </a:r>
          </a:p>
          <a:p>
            <a:r>
              <a:rPr lang="fr-FR" dirty="0" smtClean="0">
                <a:hlinkClick r:id="rId2"/>
              </a:rPr>
              <a:t>https://el.wikipedia.org/wiki/%CE%A6%CF%85%CF%83%CE%B9%CE%BA%CF%8C_%CF%80%CE%B5%CF%81%CE%B9%CE%B2%CE%AC%CE%BB%CE%BB%CE%BF%CE%BD</a:t>
            </a:r>
            <a:endParaRPr lang="el-GR" dirty="0" smtClean="0">
              <a:hlinkClick r:id="rId2"/>
            </a:endParaRPr>
          </a:p>
          <a:p>
            <a:r>
              <a:rPr lang="fr-FR" dirty="0" smtClean="0">
                <a:hlinkClick r:id="rId2"/>
              </a:rPr>
              <a:t>https://el.wikipedia.org/wiki/%CE%A0%CE%B5%CF%81%CE%B9%CE%B2%CE%B1%CE%BB%CE%BB%CE%BF%CE%BD%CF%84%CE%B9%CE%BA%CE%AC_%CF%80%CF%81%CE%BF%CE%B2%CE%BB%CE%AE%CE%BC%CE%B1%CF%84%CE%B1</a:t>
            </a:r>
            <a:endParaRPr lang="el-GR" dirty="0" smtClean="0">
              <a:hlinkClick r:id="rId2"/>
            </a:endParaRPr>
          </a:p>
          <a:p>
            <a:r>
              <a:rPr lang="fr-FR" dirty="0" smtClean="0">
                <a:hlinkClick r:id="rId2"/>
              </a:rPr>
              <a:t>https://www.agiosathanasios.org.cy/uploadfiles/%CE%9A%CE%BB%CE%B9%CE%BC%CE%B1%CF%84%CE%B9%CE%BA%CE%AE%20%CE%91%CE%BB%CE%BB%CE%B1%CE%B3%CE%AE%20%CE%BA%CE%B1%CE%B9%20%CE%9A%CE%B1%CF%84%CE%B1%CF%83%CF%84%CF%81%CE%BF%CF%86%CE%AE%20%CF%84%CE%BF%CF%85%20%CE%A0%CE%B5%CF%81%CE%B9%CE%B2%CE%AC%CE%BB%CE%BB%CE%BF%CE%BD%CF%84%CE%BF%CF%82.pdf</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dirty="0" smtClean="0"/>
              <a:t>Μετά τη </a:t>
            </a:r>
            <a:r>
              <a:rPr lang="el-GR" dirty="0" smtClean="0">
                <a:hlinkClick r:id="rId2" tooltip="Βιομηχανική επανάσταση"/>
              </a:rPr>
              <a:t>βιομηχανική επανάσταση</a:t>
            </a:r>
            <a:r>
              <a:rPr lang="el-GR" dirty="0" smtClean="0"/>
              <a:t> έχει παρατηρηθεί μεγάλη ανθρώπινη παρέμβαση στο φυσικό περιβάλλον, τόσο στα </a:t>
            </a:r>
            <a:r>
              <a:rPr lang="el-GR" dirty="0" smtClean="0">
                <a:hlinkClick r:id="rId3" tooltip="Πόλη"/>
              </a:rPr>
              <a:t>αστικά κέντρα</a:t>
            </a:r>
            <a:r>
              <a:rPr lang="el-GR" dirty="0" smtClean="0"/>
              <a:t> όσο και στην ύπαιθρο, λόγω της </a:t>
            </a:r>
            <a:r>
              <a:rPr lang="el-GR" dirty="0" smtClean="0">
                <a:hlinkClick r:id="rId4" tooltip="Τεχνολογία"/>
              </a:rPr>
              <a:t>τεχνολογικής</a:t>
            </a:r>
            <a:r>
              <a:rPr lang="el-GR" dirty="0" smtClean="0"/>
              <a:t> εξέλιξης και της </a:t>
            </a:r>
            <a:r>
              <a:rPr lang="el-GR" dirty="0" smtClean="0">
                <a:hlinkClick r:id="rId5" tooltip="Οικονομική ανάπτυξη"/>
              </a:rPr>
              <a:t>οικονομικής ανάπτυξης</a:t>
            </a:r>
            <a:r>
              <a:rPr lang="el-GR" dirty="0" smtClean="0"/>
              <a:t>. Στις μεγάλες πόλεις συγκεντρώνεται ένας τεράστιος αριθμός ανθρώπων, σε μια πολύ μικρή όμως έκταση. Έτσι, οι δραστηριότητες των ανθρώπων αυτών αθροίζονται συνεχώς και φτάνουν σε τέτοιο σημείο που το φυσικό περιβάλλον δεν μπορεί να τις αντιμετωπίσει, με αποτέλεσμα την εμφάνιση </a:t>
            </a:r>
            <a:r>
              <a:rPr lang="el-GR" dirty="0" smtClean="0">
                <a:hlinkClick r:id="rId6" tooltip="Οικολογικά προβλήματα"/>
              </a:rPr>
              <a:t>οικολογικών προβλημάτων</a:t>
            </a:r>
            <a:r>
              <a:rPr lang="el-GR" dirty="0" smtClean="0"/>
              <a:t>.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214422"/>
            <a:ext cx="8229600" cy="5000660"/>
          </a:xfrm>
        </p:spPr>
        <p:txBody>
          <a:bodyPr>
            <a:normAutofit fontScale="92500" lnSpcReduction="20000"/>
          </a:bodyPr>
          <a:lstStyle/>
          <a:p>
            <a:r>
              <a:rPr lang="el-GR" dirty="0" smtClean="0"/>
              <a:t>Έτσι ρυπαίνεται η </a:t>
            </a:r>
            <a:r>
              <a:rPr lang="el-GR" dirty="0" smtClean="0">
                <a:hlinkClick r:id="rId2" tooltip="Ατμοσφαιρική ρύπανση"/>
              </a:rPr>
              <a:t>ατμόσφαιρα</a:t>
            </a:r>
            <a:r>
              <a:rPr lang="el-GR" dirty="0" smtClean="0"/>
              <a:t> και οι υδάτινοι πόροι, κυρίως από τις </a:t>
            </a:r>
            <a:r>
              <a:rPr lang="el-GR" dirty="0" smtClean="0">
                <a:hlinkClick r:id="rId3" tooltip="Καύση"/>
              </a:rPr>
              <a:t>καύσεις</a:t>
            </a:r>
            <a:r>
              <a:rPr lang="el-GR" dirty="0" smtClean="0"/>
              <a:t> στους </a:t>
            </a:r>
            <a:r>
              <a:rPr lang="el-GR" dirty="0" smtClean="0">
                <a:hlinkClick r:id="rId4" tooltip="Κινητήρας"/>
              </a:rPr>
              <a:t>κινητήρες</a:t>
            </a:r>
            <a:r>
              <a:rPr lang="el-GR" dirty="0" smtClean="0"/>
              <a:t> των μέσων μεταφοράς (</a:t>
            </a:r>
            <a:r>
              <a:rPr lang="el-GR" dirty="0" smtClean="0">
                <a:hlinkClick r:id="rId5" tooltip="Όχημα"/>
              </a:rPr>
              <a:t>οχημάτων</a:t>
            </a:r>
            <a:r>
              <a:rPr lang="el-GR" dirty="0" smtClean="0"/>
              <a:t>), στους καυστήρες των κατοικιών και στις </a:t>
            </a:r>
            <a:r>
              <a:rPr lang="el-GR" dirty="0" smtClean="0">
                <a:hlinkClick r:id="rId6" tooltip="Βιομηχανία"/>
              </a:rPr>
              <a:t>βιομηχανικές</a:t>
            </a:r>
            <a:r>
              <a:rPr lang="el-GR" dirty="0" smtClean="0"/>
              <a:t> εγκαταστάσεις. </a:t>
            </a:r>
          </a:p>
          <a:p>
            <a:r>
              <a:rPr lang="el-GR" dirty="0" smtClean="0"/>
              <a:t>Με ανάλογο τρόπο ρυπαίνονται και τα ύδατα των θαλασσών και των ποταμών, τα </a:t>
            </a:r>
            <a:r>
              <a:rPr lang="el-GR" dirty="0" smtClean="0">
                <a:hlinkClick r:id="rId7" tooltip="Απορρίμματα"/>
              </a:rPr>
              <a:t>απορρίμματα</a:t>
            </a:r>
            <a:r>
              <a:rPr lang="el-GR" dirty="0" smtClean="0"/>
              <a:t> αυξάνονται συνεχώς (συμπεριλαμβανομένων επικίνδυνων για την υγεία τοξικών και </a:t>
            </a:r>
            <a:r>
              <a:rPr lang="el-GR" dirty="0" smtClean="0">
                <a:hlinkClick r:id="rId8" tooltip="Πυρηνικά απόβλητα"/>
              </a:rPr>
              <a:t>πυρηνικών αποβλήτων</a:t>
            </a:r>
            <a:r>
              <a:rPr lang="el-GR" dirty="0" smtClean="0"/>
              <a:t>), </a:t>
            </a:r>
          </a:p>
          <a:p>
            <a:r>
              <a:rPr lang="el-GR" dirty="0" smtClean="0"/>
              <a:t>ενώ καταστρέφεται και το έδαφος, διότι οι ανάγκες των ανθρώπων είναι όλο και περισσότερες και έτσι εκχερσώνονται εκτάσεις για οικοδόμηση κτηρίων ή </a:t>
            </a:r>
            <a:r>
              <a:rPr lang="el-GR" dirty="0" smtClean="0">
                <a:hlinkClick r:id="rId9" tooltip="Γεωργία (εργασία)"/>
              </a:rPr>
              <a:t>καλλιέργεια</a:t>
            </a:r>
            <a:r>
              <a:rPr lang="el-GR" dirty="0" smtClean="0"/>
              <a:t> (π.χ. </a:t>
            </a:r>
            <a:r>
              <a:rPr lang="el-GR" dirty="0" err="1" smtClean="0">
                <a:hlinkClick r:id="rId10" tooltip="Αποδάσωση"/>
              </a:rPr>
              <a:t>αποδάσωση</a:t>
            </a:r>
            <a:r>
              <a:rPr lang="el-GR" dirty="0" smtClean="0"/>
              <a:t>). </a:t>
            </a:r>
          </a:p>
          <a:p>
            <a:r>
              <a:rPr lang="el-GR" dirty="0" smtClean="0"/>
              <a:t>Άλλα συναφή προβλήματα είναι η </a:t>
            </a:r>
            <a:r>
              <a:rPr lang="el-GR" dirty="0" smtClean="0">
                <a:hlinkClick r:id="rId11" tooltip="Τρύπα του όζοντος"/>
              </a:rPr>
              <a:t>τρύπα του όζοντος</a:t>
            </a:r>
            <a:r>
              <a:rPr lang="el-GR" dirty="0" smtClean="0"/>
              <a:t>, η </a:t>
            </a:r>
            <a:r>
              <a:rPr lang="el-GR" dirty="0" smtClean="0">
                <a:hlinkClick r:id="rId12" tooltip="Όξινη βροχή"/>
              </a:rPr>
              <a:t>όξινη βροχή</a:t>
            </a:r>
            <a:r>
              <a:rPr lang="el-GR" dirty="0" smtClean="0"/>
              <a:t>, η </a:t>
            </a:r>
            <a:r>
              <a:rPr lang="el-GR" dirty="0" smtClean="0">
                <a:hlinkClick r:id="rId13" tooltip="Παγκόσμια θέρμανση"/>
              </a:rPr>
              <a:t>παγκόσμια θέρμανση</a:t>
            </a:r>
            <a:r>
              <a:rPr lang="el-GR" dirty="0" smtClean="0"/>
              <a:t>, η μείωση της </a:t>
            </a:r>
            <a:r>
              <a:rPr lang="el-GR" dirty="0" smtClean="0">
                <a:hlinkClick r:id="rId14" tooltip="Βιοποικιλότητα"/>
              </a:rPr>
              <a:t>βιοποικιλότητας</a:t>
            </a:r>
            <a:r>
              <a:rPr lang="el-GR" dirty="0" smtClean="0"/>
              <a:t> και η αναμενόμενη εξάντληση των </a:t>
            </a:r>
            <a:r>
              <a:rPr lang="el-GR" dirty="0" smtClean="0">
                <a:hlinkClick r:id="rId15" tooltip="Ορυκτά καύσιμα"/>
              </a:rPr>
              <a:t>ορυκτών καυσίμων</a:t>
            </a:r>
            <a:r>
              <a:rPr lang="el-GR" dirty="0" smtClean="0"/>
              <a:t>. </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a:p>
        </p:txBody>
      </p:sp>
      <p:sp>
        <p:nvSpPr>
          <p:cNvPr id="3" name="2 - Θέση περιεχομένου"/>
          <p:cNvSpPr>
            <a:spLocks noGrp="1"/>
          </p:cNvSpPr>
          <p:nvPr>
            <p:ph idx="1"/>
          </p:nvPr>
        </p:nvSpPr>
        <p:spPr/>
        <p:txBody>
          <a:bodyPr/>
          <a:lstStyle/>
          <a:p>
            <a:pPr>
              <a:buNone/>
            </a:pPr>
            <a:r>
              <a:rPr lang="el-GR" dirty="0" smtClean="0"/>
              <a:t>Μετά τη δεκαετία του 1960, με την εμφάνιση του </a:t>
            </a:r>
          </a:p>
          <a:p>
            <a:r>
              <a:rPr lang="el-GR" dirty="0" smtClean="0">
                <a:hlinkClick r:id="rId2" tooltip="Οικολογικό κίνημα"/>
              </a:rPr>
              <a:t>οικολογικού κινήματος</a:t>
            </a:r>
            <a:r>
              <a:rPr lang="el-GR" dirty="0" smtClean="0"/>
              <a:t>, </a:t>
            </a:r>
          </a:p>
          <a:p>
            <a:r>
              <a:rPr lang="el-GR" dirty="0" smtClean="0"/>
              <a:t>των </a:t>
            </a:r>
            <a:r>
              <a:rPr lang="el-GR" dirty="0" smtClean="0">
                <a:hlinkClick r:id="rId3" tooltip="Πράσινοι"/>
              </a:rPr>
              <a:t>πράσινων</a:t>
            </a:r>
            <a:r>
              <a:rPr lang="el-GR" dirty="0" smtClean="0"/>
              <a:t> </a:t>
            </a:r>
            <a:r>
              <a:rPr lang="el-GR" dirty="0" smtClean="0">
                <a:hlinkClick r:id="rId4" tooltip="Πολιτικό κόμμα"/>
              </a:rPr>
              <a:t>πολιτικών κομμάτων</a:t>
            </a:r>
            <a:r>
              <a:rPr lang="el-GR" dirty="0" smtClean="0"/>
              <a:t>, </a:t>
            </a:r>
          </a:p>
          <a:p>
            <a:r>
              <a:rPr lang="el-GR" dirty="0" smtClean="0"/>
              <a:t>της </a:t>
            </a:r>
            <a:r>
              <a:rPr lang="el-GR" dirty="0" smtClean="0">
                <a:hlinkClick r:id="rId5" tooltip="Επιστήμη"/>
              </a:rPr>
              <a:t>επιστήμης</a:t>
            </a:r>
            <a:r>
              <a:rPr lang="el-GR" dirty="0" smtClean="0"/>
              <a:t> των </a:t>
            </a:r>
            <a:r>
              <a:rPr lang="el-GR" dirty="0" smtClean="0">
                <a:hlinkClick r:id="rId6" tooltip="Μηχανικός περιβάλλοντος"/>
              </a:rPr>
              <a:t>μηχανικών περιβάλλοντος</a:t>
            </a:r>
            <a:r>
              <a:rPr lang="el-GR" dirty="0" smtClean="0"/>
              <a:t> και </a:t>
            </a:r>
          </a:p>
          <a:p>
            <a:r>
              <a:rPr lang="el-GR" dirty="0" smtClean="0"/>
              <a:t>εννοιών όπως η </a:t>
            </a:r>
            <a:r>
              <a:rPr lang="el-GR" dirty="0" smtClean="0">
                <a:hlinkClick r:id="rId7" tooltip="Αειφόρος ανάπτυξη"/>
              </a:rPr>
              <a:t>αειφόρος ανάπτυξη</a:t>
            </a:r>
            <a:r>
              <a:rPr lang="el-GR" dirty="0" smtClean="0"/>
              <a:t> ή οι </a:t>
            </a:r>
            <a:r>
              <a:rPr lang="el-GR" dirty="0" err="1" smtClean="0">
                <a:hlinkClick r:id="rId8" tooltip="Οικοκοινότητες"/>
              </a:rPr>
              <a:t>οικοκοινότητες</a:t>
            </a:r>
            <a:r>
              <a:rPr lang="el-GR" dirty="0" smtClean="0"/>
              <a:t>, </a:t>
            </a:r>
          </a:p>
          <a:p>
            <a:pPr>
              <a:buNone/>
            </a:pPr>
            <a:r>
              <a:rPr lang="el-GR" dirty="0" smtClean="0"/>
              <a:t>λαμβάνει χώρα μία προσπάθεια για την επίλυση των εν λόγω περιβαλλοντικών προβλημάτων. </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Περιβαλλοντικά προβλήματα</a:t>
            </a:r>
            <a:br>
              <a:rPr lang="el-GR" b="1" dirty="0" smtClean="0"/>
            </a:br>
            <a:endParaRPr lang="fr-FR" dirty="0"/>
          </a:p>
        </p:txBody>
      </p:sp>
      <p:sp>
        <p:nvSpPr>
          <p:cNvPr id="3" name="2 - Θέση περιεχομένου"/>
          <p:cNvSpPr>
            <a:spLocks noGrp="1"/>
          </p:cNvSpPr>
          <p:nvPr>
            <p:ph idx="1"/>
          </p:nvPr>
        </p:nvSpPr>
        <p:spPr/>
        <p:txBody>
          <a:bodyPr/>
          <a:lstStyle/>
          <a:p>
            <a:r>
              <a:rPr lang="el-GR" b="1" dirty="0" smtClean="0"/>
              <a:t>Οικολογικά προβλήματα</a:t>
            </a:r>
            <a:r>
              <a:rPr lang="el-GR" dirty="0" smtClean="0"/>
              <a:t> ή </a:t>
            </a:r>
            <a:r>
              <a:rPr lang="el-GR" b="1" dirty="0" smtClean="0"/>
              <a:t>περιβαλλοντικά προβλήματα</a:t>
            </a:r>
            <a:r>
              <a:rPr lang="el-GR" dirty="0" smtClean="0"/>
              <a:t> ονομάζονται οι διαταραχές στη </a:t>
            </a:r>
            <a:r>
              <a:rPr lang="el-GR" u="sng" dirty="0" smtClean="0">
                <a:hlinkClick r:id="rId2" tooltip="Γη"/>
              </a:rPr>
              <a:t>γήινη</a:t>
            </a:r>
            <a:r>
              <a:rPr lang="el-GR" dirty="0" smtClean="0"/>
              <a:t> </a:t>
            </a:r>
            <a:r>
              <a:rPr lang="el-GR" u="sng" dirty="0" smtClean="0">
                <a:hlinkClick r:id="rId3" tooltip="Βιόσφαιρα"/>
              </a:rPr>
              <a:t>βιόσφαιρα</a:t>
            </a:r>
            <a:r>
              <a:rPr lang="el-GR" dirty="0" smtClean="0"/>
              <a:t> και στο </a:t>
            </a:r>
            <a:r>
              <a:rPr lang="el-GR" u="sng" dirty="0" smtClean="0">
                <a:hlinkClick r:id="rId4" tooltip="Φυσικό περιβάλλον"/>
              </a:rPr>
              <a:t>φυσικό περιβάλλον</a:t>
            </a:r>
            <a:r>
              <a:rPr lang="el-GR" dirty="0" smtClean="0"/>
              <a:t> οι οποίες συνηθίζεται να αποδίδονται στην </a:t>
            </a:r>
            <a:r>
              <a:rPr lang="el-GR" u="sng" dirty="0" smtClean="0">
                <a:hlinkClick r:id="rId5" tooltip="Άνθρωπος"/>
              </a:rPr>
              <a:t>ανθρώπινη</a:t>
            </a:r>
            <a:r>
              <a:rPr lang="el-GR" dirty="0" smtClean="0"/>
              <a:t> δραστηριότητα. Στον βαθμό που τα οικολογικά προβλήματα απειλούν την επιβίωση ενός </a:t>
            </a:r>
            <a:r>
              <a:rPr lang="el-GR" u="sng" dirty="0" smtClean="0">
                <a:hlinkClick r:id="rId6" tooltip="Πληθυσμός"/>
              </a:rPr>
              <a:t>πληθυσμού</a:t>
            </a:r>
            <a:r>
              <a:rPr lang="el-GR" dirty="0" smtClean="0"/>
              <a:t>, οδηγούν σε μία </a:t>
            </a:r>
            <a:r>
              <a:rPr lang="el-GR" b="1" dirty="0" smtClean="0"/>
              <a:t>οικολογική κρίση</a:t>
            </a:r>
            <a:r>
              <a:rPr lang="el-GR" dirty="0" smtClean="0"/>
              <a:t>. </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Προβλήματα</a:t>
            </a:r>
            <a:br>
              <a:rPr lang="el-GR" b="1" dirty="0" smtClean="0"/>
            </a:br>
            <a:endParaRPr lang="fr-FR" dirty="0"/>
          </a:p>
        </p:txBody>
      </p:sp>
      <p:sp>
        <p:nvSpPr>
          <p:cNvPr id="3" name="2 - Θέση περιεχομένου"/>
          <p:cNvSpPr>
            <a:spLocks noGrp="1"/>
          </p:cNvSpPr>
          <p:nvPr>
            <p:ph idx="1"/>
          </p:nvPr>
        </p:nvSpPr>
        <p:spPr/>
        <p:txBody>
          <a:bodyPr>
            <a:normAutofit/>
          </a:bodyPr>
          <a:lstStyle/>
          <a:p>
            <a:r>
              <a:rPr lang="el-GR" b="1" dirty="0" smtClean="0"/>
              <a:t>Φαινόμενο του θερμοκηπίου</a:t>
            </a:r>
          </a:p>
          <a:p>
            <a:pPr>
              <a:buNone/>
            </a:pPr>
            <a:r>
              <a:rPr lang="el-GR" dirty="0" smtClean="0"/>
              <a:t>Ορισμένοι ρύποι όπως το </a:t>
            </a:r>
            <a:r>
              <a:rPr lang="el-GR" u="sng" dirty="0" smtClean="0">
                <a:hlinkClick r:id="rId2" tooltip="Διοξείδιο του άνθρακα"/>
              </a:rPr>
              <a:t>διοξείδιο του άνθρακα</a:t>
            </a:r>
            <a:r>
              <a:rPr lang="el-GR" dirty="0" smtClean="0"/>
              <a:t>, ενεργούν όπως τα πλαστικά καλύμματα ενός θερμοκηπίου επιτρέποντας την είσοδο των ηλιακών </a:t>
            </a:r>
            <a:r>
              <a:rPr lang="el-GR" dirty="0" err="1" smtClean="0"/>
              <a:t>ακτίνων</a:t>
            </a:r>
            <a:r>
              <a:rPr lang="el-GR" dirty="0" smtClean="0"/>
              <a:t>, αλλά εμποδίζοντας την έξοδο της θερμότητας. Αυτό το θερμικό φράγμα </a:t>
            </a:r>
            <a:r>
              <a:rPr lang="el-GR" u="sng" dirty="0" smtClean="0">
                <a:hlinkClick r:id="rId3" tooltip="Παγκόσμια θέρμανση"/>
              </a:rPr>
              <a:t>έχει ήδη αλλάξει</a:t>
            </a:r>
            <a:r>
              <a:rPr lang="el-GR" dirty="0" smtClean="0"/>
              <a:t> το κλίμα της Γης. </a:t>
            </a:r>
          </a:p>
          <a:p>
            <a:endParaRPr lang="el-GR" dirty="0" smtClean="0"/>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endParaRPr lang="fr-FR" dirty="0"/>
          </a:p>
        </p:txBody>
      </p:sp>
      <p:pic>
        <p:nvPicPr>
          <p:cNvPr id="247810" name="Picture 2"/>
          <p:cNvPicPr>
            <a:picLocks noChangeAspect="1" noChangeArrowheads="1"/>
          </p:cNvPicPr>
          <p:nvPr/>
        </p:nvPicPr>
        <p:blipFill>
          <a:blip r:embed="rId2"/>
          <a:srcRect l="2196" t="23437" r="39604" b="6250"/>
          <a:stretch>
            <a:fillRect/>
          </a:stretch>
        </p:blipFill>
        <p:spPr bwMode="auto">
          <a:xfrm>
            <a:off x="-6025" y="0"/>
            <a:ext cx="9150025"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fr-FR" dirty="0"/>
          </a:p>
        </p:txBody>
      </p:sp>
      <p:sp>
        <p:nvSpPr>
          <p:cNvPr id="3" name="2 - Θέση περιεχομένου"/>
          <p:cNvSpPr>
            <a:spLocks noGrp="1"/>
          </p:cNvSpPr>
          <p:nvPr>
            <p:ph idx="1"/>
          </p:nvPr>
        </p:nvSpPr>
        <p:spPr/>
        <p:txBody>
          <a:bodyPr>
            <a:normAutofit fontScale="92500" lnSpcReduction="10000"/>
          </a:bodyPr>
          <a:lstStyle/>
          <a:p>
            <a:r>
              <a:rPr lang="el-GR" u="sng" dirty="0" smtClean="0">
                <a:hlinkClick r:id="rId2" tooltip="Τρύπα του όζοντος"/>
              </a:rPr>
              <a:t>Τρύπα του όζοντος</a:t>
            </a:r>
            <a:endParaRPr lang="el-GR" dirty="0" smtClean="0"/>
          </a:p>
          <a:p>
            <a:pPr>
              <a:buNone/>
            </a:pPr>
            <a:r>
              <a:rPr lang="el-GR" dirty="0" smtClean="0"/>
              <a:t>Το στρώμα του </a:t>
            </a:r>
            <a:r>
              <a:rPr lang="el-GR" u="sng" dirty="0" smtClean="0">
                <a:hlinkClick r:id="rId3" tooltip="Όζον"/>
              </a:rPr>
              <a:t>όζοντος</a:t>
            </a:r>
            <a:r>
              <a:rPr lang="el-GR" dirty="0" smtClean="0"/>
              <a:t> της </a:t>
            </a:r>
            <a:r>
              <a:rPr lang="el-GR" u="sng" dirty="0" smtClean="0">
                <a:hlinkClick r:id="rId4" tooltip="Στρατόσφαιρα"/>
              </a:rPr>
              <a:t>στρατόσφαιρας</a:t>
            </a:r>
            <a:r>
              <a:rPr lang="el-GR" dirty="0" smtClean="0"/>
              <a:t> που προστατεύει τη Γη από την υπεριώδη ακτινοβολία υφίσταται αλλοίωση. Οι </a:t>
            </a:r>
            <a:r>
              <a:rPr lang="el-GR" dirty="0" err="1" smtClean="0"/>
              <a:t>χλωροφθοριούχοι</a:t>
            </a:r>
            <a:r>
              <a:rPr lang="el-GR" dirty="0" smtClean="0"/>
              <a:t> άνθρακες (όπως το </a:t>
            </a:r>
            <a:r>
              <a:rPr lang="el-GR" u="sng" dirty="0" err="1" smtClean="0">
                <a:hlinkClick r:id="rId5" tooltip="Φρεόν"/>
              </a:rPr>
              <a:t>φρεόν</a:t>
            </a:r>
            <a:r>
              <a:rPr lang="el-GR" dirty="0" smtClean="0"/>
              <a:t>) που απελευθερώνονται από τα αεροζόλ, τα εργοστάσια, τις κλιματιστικές συσκευές, τα ψυγεία κ.α. ταξιδεύουν στη </a:t>
            </a:r>
            <a:r>
              <a:rPr lang="el-GR" u="sng" dirty="0" smtClean="0">
                <a:hlinkClick r:id="rId4" tooltip="Στρατόσφαιρα"/>
              </a:rPr>
              <a:t>στρατόσφαιρα</a:t>
            </a:r>
            <a:r>
              <a:rPr lang="el-GR" dirty="0" smtClean="0"/>
              <a:t> και μέσα από πολύπλοκες αντιδράσεις καταστρέφουν το όζον, επιτρέποντας στην υπεριώδη ακτινοβολία να περάσει την ατμόσφαιρα και να φθάσει ως την επιφάνεια της Γης και να βλάψει τους ζωντανούς </a:t>
            </a:r>
            <a:r>
              <a:rPr lang="el-GR" dirty="0" err="1" smtClean="0"/>
              <a:t>οργανισμούς.Το</a:t>
            </a:r>
            <a:r>
              <a:rPr lang="el-GR" dirty="0" smtClean="0"/>
              <a:t> λιώσιμο των πάγων στους πόλους είναι επίσης ένα πολύ σημαντικό πρόβλημα. </a:t>
            </a:r>
          </a:p>
          <a:p>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Προσαρμοσμένος 7">
      <a:dk1>
        <a:sysClr val="windowText" lastClr="000000"/>
      </a:dk1>
      <a:lt1>
        <a:sysClr val="window" lastClr="FFFFFF"/>
      </a:lt1>
      <a:dk2>
        <a:srgbClr val="4F271C"/>
      </a:dk2>
      <a:lt2>
        <a:srgbClr val="E2EEC9"/>
      </a:lt2>
      <a:accent1>
        <a:srgbClr val="3891A7"/>
      </a:accent1>
      <a:accent2>
        <a:srgbClr val="FEB80A"/>
      </a:accent2>
      <a:accent3>
        <a:srgbClr val="C32D2E"/>
      </a:accent3>
      <a:accent4>
        <a:srgbClr val="84AA33"/>
      </a:accent4>
      <a:accent5>
        <a:srgbClr val="964305"/>
      </a:accent5>
      <a:accent6>
        <a:srgbClr val="475A8D"/>
      </a:accent6>
      <a:hlink>
        <a:srgbClr val="296C7D"/>
      </a:hlink>
      <a:folHlink>
        <a:srgbClr val="14363E"/>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TotalTime>
  <Words>766</Words>
  <Application>Microsoft Office PowerPoint</Application>
  <PresentationFormat>Προβολή στην οθόνη (4:3)</PresentationFormat>
  <Paragraphs>32</Paragraphs>
  <Slides>28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28</vt:i4>
      </vt:variant>
    </vt:vector>
  </HeadingPairs>
  <TitlesOfParts>
    <vt:vector size="34" baseType="lpstr">
      <vt:lpstr>Arial</vt:lpstr>
      <vt:lpstr>Calibri</vt:lpstr>
      <vt:lpstr>Constantia</vt:lpstr>
      <vt:lpstr>Times New Roman</vt:lpstr>
      <vt:lpstr>Wingdings 2</vt:lpstr>
      <vt:lpstr>Ροή</vt:lpstr>
      <vt:lpstr>Φυσικό περιβάλλον</vt:lpstr>
      <vt:lpstr>Παρουσίαση του PowerPoint</vt:lpstr>
      <vt:lpstr>Παρουσίαση του PowerPoint</vt:lpstr>
      <vt:lpstr>Παρουσίαση του PowerPoint</vt:lpstr>
      <vt:lpstr>Παρουσίαση του PowerPoint</vt:lpstr>
      <vt:lpstr>Περιβαλλοντικά προβλήματα </vt:lpstr>
      <vt:lpstr>Προβλήματα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Φυσικό περιβάλλον</dc:title>
  <dc:creator>agapilamp@hotmail.com</dc:creator>
  <cp:lastModifiedBy>Λάσκαρη Ελένη</cp:lastModifiedBy>
  <cp:revision>3</cp:revision>
  <dcterms:created xsi:type="dcterms:W3CDTF">2020-01-26T18:11:40Z</dcterms:created>
  <dcterms:modified xsi:type="dcterms:W3CDTF">2021-06-03T11:36:49Z</dcterms:modified>
</cp:coreProperties>
</file>