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3" r:id="rId3"/>
    <p:sldId id="257" r:id="rId4"/>
    <p:sldId id="259" r:id="rId5"/>
    <p:sldId id="261" r:id="rId6"/>
    <p:sldId id="260" r:id="rId7"/>
    <p:sldId id="258" r:id="rId8"/>
    <p:sldId id="262" r:id="rId9"/>
    <p:sldId id="264" r:id="rId10"/>
    <p:sldId id="265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69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9DCEA5-72A1-413F-BE04-C14576119599}" type="datetimeFigureOut">
              <a:rPr lang="el-GR" smtClean="0"/>
              <a:t>8/2/2019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95E222F-E7AD-43ED-AA80-8D23D1E1A28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xMgoY7xfB0ILopDaG39Oa1zy95MH4kO9?usp=sharing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59632" y="1340768"/>
            <a:ext cx="6696744" cy="2376264"/>
          </a:xfrm>
        </p:spPr>
        <p:txBody>
          <a:bodyPr>
            <a:normAutofit fontScale="90000"/>
          </a:bodyPr>
          <a:lstStyle/>
          <a:p>
            <a:r>
              <a:rPr lang="el-GR" sz="4000" b="1" i="1" dirty="0" smtClean="0">
                <a:solidFill>
                  <a:schemeClr val="accent2"/>
                </a:solidFill>
                <a:latin typeface="Bookman Old Style" pitchFamily="18" charset="0"/>
              </a:rPr>
              <a:t>Πρακτικές</a:t>
            </a:r>
            <a:r>
              <a:rPr lang="el-GR" sz="4000" b="1" i="1" dirty="0">
                <a:solidFill>
                  <a:schemeClr val="accent2"/>
                </a:solidFill>
                <a:latin typeface="Bookman Old Style" pitchFamily="18" charset="0"/>
              </a:rPr>
              <a:t>  οδηγίες </a:t>
            </a:r>
            <a:r>
              <a:rPr lang="el-GR" sz="4000" b="1" i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el-GR" sz="4000" b="1" i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el-GR" sz="4000" b="1" i="1" dirty="0" smtClean="0">
                <a:solidFill>
                  <a:schemeClr val="accent2"/>
                </a:solidFill>
                <a:latin typeface="Bookman Old Style" pitchFamily="18" charset="0"/>
              </a:rPr>
              <a:t>υλοποίησης δράσεων</a:t>
            </a:r>
            <a:r>
              <a:rPr lang="en-US" sz="4000" b="1" i="1" dirty="0" smtClean="0">
                <a:solidFill>
                  <a:schemeClr val="accent2"/>
                </a:solidFill>
                <a:latin typeface="Bookman Old Style" pitchFamily="18" charset="0"/>
              </a:rPr>
              <a:t> </a:t>
            </a:r>
            <a:r>
              <a:rPr lang="el-GR" sz="4000" b="1" i="1" dirty="0" smtClean="0">
                <a:solidFill>
                  <a:schemeClr val="accent2"/>
                </a:solidFill>
                <a:latin typeface="Bookman Old Style" pitchFamily="18" charset="0"/>
              </a:rPr>
              <a:t/>
            </a:r>
            <a:br>
              <a:rPr lang="el-GR" sz="4000" b="1" i="1" dirty="0" smtClean="0">
                <a:solidFill>
                  <a:schemeClr val="accent2"/>
                </a:solidFill>
                <a:latin typeface="Bookman Old Style" pitchFamily="18" charset="0"/>
              </a:rPr>
            </a:br>
            <a:r>
              <a:rPr lang="el-GR" sz="4000" b="1" i="1" dirty="0" smtClean="0">
                <a:solidFill>
                  <a:schemeClr val="accent2"/>
                </a:solidFill>
                <a:latin typeface="Bookman Old Style" pitchFamily="18" charset="0"/>
              </a:rPr>
              <a:t>εντός κι εκτός σχολείου…</a:t>
            </a:r>
            <a:r>
              <a:rPr lang="el-GR" sz="4000" b="1" dirty="0">
                <a:solidFill>
                  <a:schemeClr val="accent2"/>
                </a:solidFill>
                <a:latin typeface="Bookman Old Style" pitchFamily="18" charset="0"/>
              </a:rPr>
              <a:t>  </a:t>
            </a:r>
            <a:r>
              <a:rPr lang="el-GR" sz="4000" dirty="0">
                <a:latin typeface="Bookman Old Style" pitchFamily="18" charset="0"/>
              </a:rPr>
              <a:t> </a:t>
            </a:r>
            <a:r>
              <a:rPr lang="el-GR" sz="4000" dirty="0"/>
              <a:t> </a:t>
            </a:r>
            <a:r>
              <a:rPr lang="el-GR" dirty="0"/>
              <a:t>   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691680" y="3861048"/>
            <a:ext cx="5747699" cy="1399574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Ιωάννα </a:t>
            </a:r>
            <a:r>
              <a:rPr lang="el-GR" b="1" dirty="0" err="1" smtClean="0">
                <a:solidFill>
                  <a:schemeClr val="tx2">
                    <a:lumMod val="50000"/>
                  </a:schemeClr>
                </a:solidFill>
              </a:rPr>
              <a:t>Δεκατρή</a:t>
            </a:r>
            <a:r>
              <a:rPr lang="el-GR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Υπεύθυνη Πολιτιστικών Θεμάτων </a:t>
            </a: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Γ΄Δ/</a:t>
            </a:r>
            <a:r>
              <a:rPr lang="el-GR" dirty="0" err="1" smtClean="0">
                <a:solidFill>
                  <a:schemeClr val="tx2">
                    <a:lumMod val="50000"/>
                  </a:schemeClr>
                </a:solidFill>
              </a:rPr>
              <a:t>νσης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Β/</a:t>
            </a:r>
            <a:r>
              <a:rPr lang="el-GR" dirty="0" err="1" smtClean="0">
                <a:solidFill>
                  <a:schemeClr val="tx2">
                    <a:lumMod val="50000"/>
                  </a:schemeClr>
                </a:solidFill>
              </a:rPr>
              <a:t>θμιας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l-GR" dirty="0" err="1" smtClean="0">
                <a:solidFill>
                  <a:schemeClr val="tx2">
                    <a:lumMod val="50000"/>
                  </a:schemeClr>
                </a:solidFill>
              </a:rPr>
              <a:t>Εκπ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/σης Αθήνας</a:t>
            </a: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</a:rPr>
              <a:t>Εκπαιδευτικός Κλ. ΠΕ02 </a:t>
            </a:r>
            <a:endParaRPr lang="el-GR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91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Είδη Επισκέψεων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1988840"/>
            <a:ext cx="6768752" cy="4032448"/>
          </a:xfrm>
        </p:spPr>
        <p:txBody>
          <a:bodyPr>
            <a:normAutofit/>
          </a:bodyPr>
          <a:lstStyle/>
          <a:p>
            <a:r>
              <a:rPr lang="el-GR" b="1" dirty="0" smtClean="0">
                <a:solidFill>
                  <a:srgbClr val="C00000"/>
                </a:solidFill>
              </a:rPr>
              <a:t>Αρ. 1 Σχολικοί Περίπατοι (5/έτος, 1/μήνα- εντός διδακτικού ωραρίου)</a:t>
            </a:r>
          </a:p>
          <a:p>
            <a:r>
              <a:rPr lang="el-GR" b="1" dirty="0" smtClean="0">
                <a:solidFill>
                  <a:srgbClr val="C00000"/>
                </a:solidFill>
              </a:rPr>
              <a:t>Παρ. 6</a:t>
            </a:r>
            <a:r>
              <a:rPr lang="el-GR" b="1" dirty="0" smtClean="0"/>
              <a:t>:   </a:t>
            </a:r>
            <a:r>
              <a:rPr lang="el-GR" dirty="0" smtClean="0"/>
              <a:t>«Είναι </a:t>
            </a:r>
            <a:r>
              <a:rPr lang="el-GR" dirty="0"/>
              <a:t>δυνατόν τις ημέρες πραγματοποίησης των </a:t>
            </a:r>
            <a:r>
              <a:rPr lang="el-GR" dirty="0" smtClean="0"/>
              <a:t>σχολικών </a:t>
            </a:r>
            <a:r>
              <a:rPr lang="el-GR" dirty="0"/>
              <a:t>περιπάτων </a:t>
            </a:r>
            <a:r>
              <a:rPr lang="el-GR" dirty="0">
                <a:solidFill>
                  <a:schemeClr val="accent2"/>
                </a:solidFill>
              </a:rPr>
              <a:t>συγκροτημένες ομάδες μαθητών και </a:t>
            </a:r>
            <a:r>
              <a:rPr lang="el-GR" dirty="0" smtClean="0">
                <a:solidFill>
                  <a:schemeClr val="accent2"/>
                </a:solidFill>
              </a:rPr>
              <a:t>μαθητριών </a:t>
            </a:r>
            <a:r>
              <a:rPr lang="el-GR" dirty="0">
                <a:solidFill>
                  <a:schemeClr val="accent2"/>
                </a:solidFill>
              </a:rPr>
              <a:t>εναλλακτικά να πραγματοποιούν </a:t>
            </a:r>
            <a:r>
              <a:rPr lang="el-GR" dirty="0" smtClean="0">
                <a:solidFill>
                  <a:schemeClr val="accent2"/>
                </a:solidFill>
              </a:rPr>
              <a:t>εκπαιδευτικές </a:t>
            </a:r>
            <a:r>
              <a:rPr lang="el-GR" dirty="0">
                <a:solidFill>
                  <a:schemeClr val="accent2"/>
                </a:solidFill>
              </a:rPr>
              <a:t>επισκέψεις στο πλαίσιο σχολικών δραστηριοτήτων </a:t>
            </a:r>
            <a:r>
              <a:rPr lang="el-GR" dirty="0" smtClean="0">
                <a:solidFill>
                  <a:schemeClr val="accent2"/>
                </a:solidFill>
              </a:rPr>
              <a:t>ή </a:t>
            </a:r>
            <a:r>
              <a:rPr lang="el-GR" dirty="0">
                <a:solidFill>
                  <a:schemeClr val="accent2"/>
                </a:solidFill>
              </a:rPr>
              <a:t>άλλων εγκεκριμένων δράσεων, εφόσον έχουν γίνει οι </a:t>
            </a:r>
            <a:r>
              <a:rPr lang="el-GR" dirty="0" smtClean="0">
                <a:solidFill>
                  <a:schemeClr val="accent2"/>
                </a:solidFill>
              </a:rPr>
              <a:t>προαπαιτούμενες ενέργειες</a:t>
            </a:r>
            <a:r>
              <a:rPr lang="el-GR" dirty="0" smtClean="0"/>
              <a:t>»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69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idx="4294967295"/>
          </p:nvPr>
        </p:nvSpPr>
        <p:spPr>
          <a:xfrm>
            <a:off x="899592" y="817563"/>
            <a:ext cx="7344816" cy="1603325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solidFill>
                  <a:schemeClr val="accent2"/>
                </a:solidFill>
              </a:rPr>
              <a:t/>
            </a:r>
            <a:br>
              <a:rPr lang="el-GR" dirty="0" smtClean="0">
                <a:solidFill>
                  <a:schemeClr val="accent2"/>
                </a:solidFill>
              </a:rPr>
            </a:br>
            <a:r>
              <a:rPr lang="el-GR" sz="3100" b="1" dirty="0" smtClean="0">
                <a:solidFill>
                  <a:schemeClr val="accent2"/>
                </a:solidFill>
              </a:rPr>
              <a:t>Αρ</a:t>
            </a:r>
            <a:r>
              <a:rPr lang="el-GR" sz="3100" b="1" dirty="0">
                <a:solidFill>
                  <a:schemeClr val="accent2"/>
                </a:solidFill>
              </a:rPr>
              <a:t>. 3, </a:t>
            </a:r>
            <a:r>
              <a:rPr lang="el-GR" sz="3100" b="1" dirty="0"/>
              <a:t>παρ. 1.</a:t>
            </a:r>
            <a:r>
              <a:rPr lang="el-GR" sz="3100" b="1" dirty="0">
                <a:solidFill>
                  <a:schemeClr val="accent2"/>
                </a:solidFill>
              </a:rPr>
              <a:t> Εκπαιδευτικές Επισκέψεις – Προγράμματα Σχολικών Δραστηριοτήτων έως 2 επισκέψεις στο εσωτερικό ή σε ΚΠΕ</a:t>
            </a:r>
            <a:r>
              <a:rPr lang="el-GR" dirty="0">
                <a:solidFill>
                  <a:schemeClr val="accent2"/>
                </a:solidFill>
              </a:rPr>
              <a:t/>
            </a:r>
            <a:br>
              <a:rPr lang="el-GR" dirty="0">
                <a:solidFill>
                  <a:schemeClr val="accent2"/>
                </a:solidFill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4294967295"/>
          </p:nvPr>
        </p:nvSpPr>
        <p:spPr>
          <a:xfrm>
            <a:off x="1619672" y="2564904"/>
            <a:ext cx="6196013" cy="3603625"/>
          </a:xfrm>
        </p:spPr>
        <p:txBody>
          <a:bodyPr>
            <a:normAutofit/>
          </a:bodyPr>
          <a:lstStyle/>
          <a:p>
            <a:r>
              <a:rPr lang="el-GR" dirty="0" smtClean="0"/>
              <a:t>Από </a:t>
            </a:r>
            <a:r>
              <a:rPr lang="el-GR" dirty="0"/>
              <a:t>ολιγόωρες έως 4ήμερες</a:t>
            </a:r>
          </a:p>
          <a:p>
            <a:pPr marL="0" indent="0">
              <a:buNone/>
            </a:pPr>
            <a:r>
              <a:rPr lang="el-GR" dirty="0"/>
              <a:t>	(2 εργάσιμες 	+2αργίες)</a:t>
            </a:r>
          </a:p>
          <a:p>
            <a:r>
              <a:rPr lang="el-GR" dirty="0"/>
              <a:t>ΣΜΕΑΕ  έως 4 μονοήμερες </a:t>
            </a:r>
          </a:p>
          <a:p>
            <a:r>
              <a:rPr lang="el-GR" dirty="0"/>
              <a:t>Δε λαμβάνεται υπόψη η μετακίνηση για παρουσίαση των προγραμμάτων στις 2 ανωτέρω αναφερόμενες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8876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459290"/>
          </a:xfrm>
        </p:spPr>
        <p:txBody>
          <a:bodyPr>
            <a:noAutofit/>
          </a:bodyPr>
          <a:lstStyle/>
          <a:p>
            <a:r>
              <a:rPr lang="el-GR" sz="3200" b="1" dirty="0">
                <a:solidFill>
                  <a:schemeClr val="accent2"/>
                </a:solidFill>
              </a:rPr>
              <a:t>Αρ. 3, παρ. </a:t>
            </a:r>
            <a:r>
              <a:rPr lang="el-GR" sz="3200" b="1" dirty="0" smtClean="0">
                <a:solidFill>
                  <a:schemeClr val="accent2"/>
                </a:solidFill>
              </a:rPr>
              <a:t>2. </a:t>
            </a:r>
            <a:r>
              <a:rPr lang="el-GR" sz="3200" b="1" dirty="0">
                <a:solidFill>
                  <a:schemeClr val="accent2"/>
                </a:solidFill>
              </a:rPr>
              <a:t>Εκπαιδευτικές Επισκέψεις – </a:t>
            </a:r>
            <a:r>
              <a:rPr lang="el-GR" sz="3200" b="1" dirty="0" smtClean="0">
                <a:solidFill>
                  <a:schemeClr val="accent2"/>
                </a:solidFill>
              </a:rPr>
              <a:t>στο πλαίσιο του Αναλυτικού Προγράμματος </a:t>
            </a:r>
            <a:endParaRPr lang="el-GR" sz="3200" b="1" dirty="0">
              <a:solidFill>
                <a:schemeClr val="accent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5616" y="2420887"/>
            <a:ext cx="6984776" cy="3528393"/>
          </a:xfrm>
        </p:spPr>
        <p:txBody>
          <a:bodyPr/>
          <a:lstStyle/>
          <a:p>
            <a:r>
              <a:rPr lang="en-US" dirty="0" smtClean="0"/>
              <a:t>1 </a:t>
            </a:r>
            <a:r>
              <a:rPr lang="el-GR" dirty="0" err="1" smtClean="0"/>
              <a:t>εκπ</a:t>
            </a:r>
            <a:r>
              <a:rPr lang="el-GR" dirty="0" smtClean="0"/>
              <a:t>/</a:t>
            </a:r>
            <a:r>
              <a:rPr lang="el-GR" dirty="0" err="1" smtClean="0"/>
              <a:t>κή</a:t>
            </a:r>
            <a:r>
              <a:rPr lang="el-GR" dirty="0" smtClean="0"/>
              <a:t> επίσκεψη ανά τάξη (αν συμμετέχει αμιγές τμήμα/τάξη)</a:t>
            </a:r>
          </a:p>
          <a:p>
            <a:r>
              <a:rPr lang="el-GR" dirty="0" smtClean="0"/>
              <a:t>Προγράμματα συνεκπαίδευσης </a:t>
            </a:r>
          </a:p>
          <a:p>
            <a:pPr marL="0" indent="0">
              <a:buNone/>
            </a:pPr>
            <a:r>
              <a:rPr lang="el-GR" dirty="0" smtClean="0"/>
              <a:t>   ΣΜΕΑΕ &amp; Σχολείων Β/</a:t>
            </a:r>
            <a:r>
              <a:rPr lang="el-GR" dirty="0" err="1" smtClean="0"/>
              <a:t>θμιας</a:t>
            </a:r>
            <a:r>
              <a:rPr lang="el-GR" dirty="0" smtClean="0"/>
              <a:t> </a:t>
            </a:r>
            <a:r>
              <a:rPr lang="el-GR" dirty="0" err="1" smtClean="0"/>
              <a:t>Εκπ</a:t>
            </a:r>
            <a:r>
              <a:rPr lang="el-GR" dirty="0" smtClean="0"/>
              <a:t>/σης </a:t>
            </a:r>
          </a:p>
          <a:p>
            <a:r>
              <a:rPr lang="el-GR" dirty="0" smtClean="0"/>
              <a:t>Με βάση την 172877/Δ3/17-10-2016 Υ.Α. (ΦΕΚ 3561/Β/4-11-2016)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969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600" b="1" dirty="0" smtClean="0">
                <a:solidFill>
                  <a:schemeClr val="accent2"/>
                </a:solidFill>
              </a:rPr>
              <a:t>Αρ. 4 Διδακτικές Επισκέψεις </a:t>
            </a:r>
            <a:endParaRPr lang="el-GR" sz="3600" b="1" dirty="0">
              <a:solidFill>
                <a:schemeClr val="accent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Δυνατότητα διεξαγωγής μαθημάτων Α.Π. εκτός σχολικού χώρου, </a:t>
            </a:r>
            <a:r>
              <a:rPr lang="el-GR" b="1" dirty="0" smtClean="0"/>
              <a:t>εντός ωραρίου</a:t>
            </a:r>
            <a:r>
              <a:rPr lang="el-GR" dirty="0" smtClean="0"/>
              <a:t>, σε χώρους  επιστημονικής, ιστορικής, θρησκευτικής, πολιτιστικής και περιβαλλοντικής αναφοράς, έως 9/ έτος ανά τάξη, τμήμα, τομέα, ειδικότητα, </a:t>
            </a:r>
            <a:r>
              <a:rPr lang="el-GR" dirty="0" err="1" smtClean="0"/>
              <a:t>δ.ε</a:t>
            </a:r>
            <a:r>
              <a:rPr lang="el-GR" dirty="0" smtClean="0"/>
              <a:t>. με διάρκεια μίας ή περισσότερων διδακτικών ωρών έως και δύο ώρες μετά το πέρας του διδακτικού ωραρίου.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68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05369" cy="1315274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Αρ. </a:t>
            </a:r>
            <a:r>
              <a:rPr lang="el-GR" sz="2400" b="1" dirty="0"/>
              <a:t>5 Εκπαιδευτικές ανταλλαγές, αδελφοποιήσεις, </a:t>
            </a:r>
            <a:br>
              <a:rPr lang="el-GR" sz="2400" b="1" dirty="0"/>
            </a:br>
            <a:r>
              <a:rPr lang="el-GR" sz="2400" b="1" dirty="0"/>
              <a:t>εκπαιδευτικά προγράμματα, προγράμματα </a:t>
            </a:r>
            <a:br>
              <a:rPr lang="el-GR" sz="2400" b="1" dirty="0"/>
            </a:br>
            <a:r>
              <a:rPr lang="el-GR" sz="2400" b="1" dirty="0"/>
              <a:t>διεθνών οργανισμών και διεθνείς συμμετοχές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608" y="2276872"/>
            <a:ext cx="6768752" cy="37444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/>
              <a:t> Κατά τη διάρκεια του σχολικού έτους είναι δυνατό να </a:t>
            </a:r>
          </a:p>
          <a:p>
            <a:pPr marL="0" indent="0">
              <a:buNone/>
            </a:pPr>
            <a:r>
              <a:rPr lang="el-GR" dirty="0"/>
              <a:t>πραγματοποιούνται μετακινήσεις μαθητών, μαθητριών </a:t>
            </a:r>
          </a:p>
          <a:p>
            <a:pPr marL="0" indent="0">
              <a:buNone/>
            </a:pPr>
            <a:r>
              <a:rPr lang="el-GR" dirty="0"/>
              <a:t>και συνοδών εκπαιδευτικών των σχολείων </a:t>
            </a:r>
            <a:r>
              <a:rPr lang="el-GR" dirty="0" smtClean="0"/>
              <a:t>Δευτεροβάθμιας </a:t>
            </a:r>
            <a:r>
              <a:rPr lang="el-GR" dirty="0"/>
              <a:t>Εκπαίδευσης στο εξωτερικό, στο πλαίσιο: </a:t>
            </a:r>
          </a:p>
          <a:p>
            <a:r>
              <a:rPr lang="el-GR" dirty="0"/>
              <a:t>α. εκπαιδευτικών ανταλλαγών, </a:t>
            </a:r>
          </a:p>
          <a:p>
            <a:r>
              <a:rPr lang="el-GR" dirty="0"/>
              <a:t>β. αδελφοποιήσεων, </a:t>
            </a:r>
          </a:p>
          <a:p>
            <a:r>
              <a:rPr lang="el-GR" dirty="0"/>
              <a:t>γ. εκπαιδευτικών προγραμμάτων </a:t>
            </a:r>
          </a:p>
          <a:p>
            <a:r>
              <a:rPr lang="el-GR" dirty="0"/>
              <a:t>δ. προγραμμάτων διεθνών οργανισμών, </a:t>
            </a:r>
          </a:p>
          <a:p>
            <a:r>
              <a:rPr lang="el-GR" dirty="0"/>
              <a:t>ε. συμμετοχών σε διεθνείς συναντήσεις, συνέδρια, </a:t>
            </a:r>
          </a:p>
          <a:p>
            <a:pPr marL="0" indent="0">
              <a:buNone/>
            </a:pPr>
            <a:r>
              <a:rPr lang="el-GR" dirty="0"/>
              <a:t>ημερίδες, διαγωνισμούς, μαθητικές επιστημονικές </a:t>
            </a:r>
          </a:p>
          <a:p>
            <a:pPr marL="0" indent="0">
              <a:buNone/>
            </a:pPr>
            <a:r>
              <a:rPr lang="el-GR" dirty="0"/>
              <a:t>ολυμπιάδες και άλλες διεθνείς εκδηλώσεις και </a:t>
            </a:r>
          </a:p>
          <a:p>
            <a:r>
              <a:rPr lang="el-GR" dirty="0"/>
              <a:t>στ. </a:t>
            </a:r>
            <a:r>
              <a:rPr lang="el-GR" dirty="0" err="1" smtClean="0"/>
              <a:t>πρόσκλησεις</a:t>
            </a:r>
            <a:r>
              <a:rPr lang="el-GR" dirty="0" smtClean="0"/>
              <a:t> </a:t>
            </a:r>
            <a:r>
              <a:rPr lang="el-GR" dirty="0"/>
              <a:t>από σχολεία της Ομογένειας. </a:t>
            </a:r>
          </a:p>
        </p:txBody>
      </p:sp>
    </p:spTree>
    <p:extLst>
      <p:ext uri="{BB962C8B-B14F-4D97-AF65-F5344CB8AC3E}">
        <p14:creationId xmlns:p14="http://schemas.microsoft.com/office/powerpoint/2010/main" val="408568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Αρ. 5, παρ. 6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Συγκρότηση </a:t>
            </a:r>
            <a:r>
              <a:rPr lang="el-GR" dirty="0" err="1" smtClean="0"/>
              <a:t>διασχολικών</a:t>
            </a:r>
            <a:r>
              <a:rPr lang="el-GR" dirty="0" smtClean="0"/>
              <a:t> ολιγομελών ομάδων για παρ. α, γ, δ και </a:t>
            </a:r>
          </a:p>
          <a:p>
            <a:r>
              <a:rPr lang="el-GR" dirty="0" err="1" smtClean="0"/>
              <a:t>Εκπ</a:t>
            </a:r>
            <a:r>
              <a:rPr lang="el-GR" dirty="0" smtClean="0"/>
              <a:t>/</a:t>
            </a:r>
            <a:r>
              <a:rPr lang="el-GR" dirty="0" err="1" smtClean="0"/>
              <a:t>κά</a:t>
            </a:r>
            <a:r>
              <a:rPr lang="el-GR" dirty="0" smtClean="0"/>
              <a:t> προγράμματα Γ.Γ. Θρησκευμάτων ΥΠΠΕΘ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784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Άρθρο </a:t>
            </a:r>
            <a:r>
              <a:rPr lang="el-GR" dirty="0"/>
              <a:t>6 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1916832"/>
            <a:ext cx="6480720" cy="3888432"/>
          </a:xfrm>
        </p:spPr>
        <p:txBody>
          <a:bodyPr/>
          <a:lstStyle/>
          <a:p>
            <a:r>
              <a:rPr lang="el-GR" dirty="0" smtClean="0"/>
              <a:t>Α</a:t>
            </a:r>
            <a:r>
              <a:rPr lang="el-GR" dirty="0"/>
              <a:t>. Ευρωπαϊκά προγράμματα και λοιπές ευρωπαϊκές </a:t>
            </a:r>
            <a:r>
              <a:rPr lang="el-GR" dirty="0" smtClean="0"/>
              <a:t>δραστηριότητες (εγκεκριμένων από Ευρωπαϊκή Ένωση)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891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600" dirty="0" smtClean="0"/>
              <a:t/>
            </a:r>
            <a:br>
              <a:rPr lang="el-GR" sz="3600" dirty="0" smtClean="0"/>
            </a:br>
            <a:r>
              <a:rPr lang="el-GR" sz="3600" dirty="0" smtClean="0">
                <a:solidFill>
                  <a:schemeClr val="accent2"/>
                </a:solidFill>
              </a:rPr>
              <a:t>Άρθρο 7 </a:t>
            </a:r>
            <a:br>
              <a:rPr lang="el-GR" sz="3600" dirty="0" smtClean="0">
                <a:solidFill>
                  <a:schemeClr val="accent2"/>
                </a:solidFill>
              </a:rPr>
            </a:br>
            <a:r>
              <a:rPr lang="el-GR" sz="3600" dirty="0" smtClean="0">
                <a:solidFill>
                  <a:schemeClr val="accent2"/>
                </a:solidFill>
              </a:rPr>
              <a:t>Σχολικές </a:t>
            </a:r>
            <a:r>
              <a:rPr lang="el-GR" sz="3600" dirty="0">
                <a:solidFill>
                  <a:schemeClr val="accent2"/>
                </a:solidFill>
              </a:rPr>
              <a:t>Αθλητικές Δραστηριότητες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Κατά </a:t>
            </a:r>
            <a:r>
              <a:rPr lang="el-GR" dirty="0"/>
              <a:t>τη διάρκεια του διδακτικού έτους και κατά τις </a:t>
            </a:r>
            <a:r>
              <a:rPr lang="el-GR" dirty="0" smtClean="0"/>
              <a:t>εργάσιμες </a:t>
            </a:r>
            <a:r>
              <a:rPr lang="el-GR" dirty="0"/>
              <a:t>ημέρες, το Σάββατο ή/και την Κυριακή είναι δυνατό να </a:t>
            </a:r>
            <a:r>
              <a:rPr lang="el-GR" dirty="0" smtClean="0"/>
              <a:t>πραγματοποιούνται </a:t>
            </a:r>
            <a:r>
              <a:rPr lang="el-GR" dirty="0"/>
              <a:t>μετακινήσεις μαθητών και μαθητριών </a:t>
            </a:r>
            <a:r>
              <a:rPr lang="el-GR" dirty="0" smtClean="0"/>
              <a:t>Γυμνασίων</a:t>
            </a:r>
            <a:r>
              <a:rPr lang="el-GR" dirty="0"/>
              <a:t>, Ειδικών Γυμνασίων, Λυκείων (ΓΕΛ-ΕΠΑΛ), </a:t>
            </a:r>
            <a:r>
              <a:rPr lang="el-GR" dirty="0" smtClean="0"/>
              <a:t>Ειδικών </a:t>
            </a:r>
            <a:r>
              <a:rPr lang="el-GR" dirty="0"/>
              <a:t>Επαγγελματικών Γυμνασίων, Ειδικών Επαγγελματικών </a:t>
            </a:r>
            <a:r>
              <a:rPr lang="el-GR" dirty="0" smtClean="0"/>
              <a:t>Λυκείων </a:t>
            </a:r>
            <a:r>
              <a:rPr lang="el-GR" dirty="0"/>
              <a:t>και Ε.Ε.Ε.ΕΚ. ως </a:t>
            </a:r>
            <a:r>
              <a:rPr lang="el-GR" dirty="0" smtClean="0"/>
              <a:t>εξής….  </a:t>
            </a:r>
            <a:r>
              <a:rPr lang="el-GR" dirty="0"/>
              <a:t>Οι μετακινήσεις αυτές </a:t>
            </a:r>
          </a:p>
          <a:p>
            <a:r>
              <a:rPr lang="el-GR" dirty="0"/>
              <a:t>μπορούν να πραγματοποιούνται εντός ή εκτός ωρολογίου </a:t>
            </a:r>
            <a:r>
              <a:rPr lang="el-GR" dirty="0" smtClean="0"/>
              <a:t>προγράμματος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903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200" dirty="0">
                <a:solidFill>
                  <a:schemeClr val="accent2"/>
                </a:solidFill>
              </a:rPr>
              <a:t>Άρθρο 8 </a:t>
            </a:r>
            <a:br>
              <a:rPr lang="el-GR" sz="3200" dirty="0">
                <a:solidFill>
                  <a:schemeClr val="accent2"/>
                </a:solidFill>
              </a:rPr>
            </a:br>
            <a:r>
              <a:rPr lang="el-GR" sz="3200" dirty="0">
                <a:solidFill>
                  <a:schemeClr val="accent2"/>
                </a:solidFill>
              </a:rPr>
              <a:t>Επισκέψεις στη Βουλή των Ελλήνων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43608" y="2119256"/>
            <a:ext cx="6912768" cy="390203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l-GR" b="1" dirty="0" smtClean="0"/>
              <a:t>α</a:t>
            </a:r>
            <a:r>
              <a:rPr lang="el-GR" b="1" dirty="0"/>
              <a:t>. </a:t>
            </a:r>
            <a:r>
              <a:rPr lang="el-GR" dirty="0"/>
              <a:t>Κατά τη διάρκεια του διδακτικού έτους είναι δυνατό να </a:t>
            </a:r>
          </a:p>
          <a:p>
            <a:pPr marL="0" indent="0">
              <a:buNone/>
            </a:pPr>
            <a:r>
              <a:rPr lang="el-GR" dirty="0"/>
              <a:t>πραγματοποιούνται επισκέψεις στη Βουλή των Ελλήνων </a:t>
            </a:r>
          </a:p>
          <a:p>
            <a:pPr marL="0" indent="0">
              <a:buNone/>
            </a:pPr>
            <a:r>
              <a:rPr lang="el-GR" dirty="0"/>
              <a:t>των σχολείων Δευτεροβάθμιας Εκπαίδευσης που </a:t>
            </a:r>
            <a:r>
              <a:rPr lang="el-GR" dirty="0" smtClean="0"/>
              <a:t>προσκαλούνται </a:t>
            </a:r>
            <a:r>
              <a:rPr lang="el-GR" dirty="0"/>
              <a:t>από τον Πρόεδρο της Βουλής, ύστερα από </a:t>
            </a:r>
          </a:p>
          <a:p>
            <a:pPr marL="0" indent="0">
              <a:buNone/>
            </a:pPr>
            <a:r>
              <a:rPr lang="el-GR" dirty="0"/>
              <a:t>την έγκριση του προγράμματος από το ΥΠ.Π.Ε.Θ. και την </a:t>
            </a:r>
          </a:p>
          <a:p>
            <a:pPr marL="0" indent="0">
              <a:buNone/>
            </a:pPr>
            <a:r>
              <a:rPr lang="el-GR" dirty="0"/>
              <a:t>υποβολή σχετικής αίτησης του σχολείου. </a:t>
            </a:r>
          </a:p>
          <a:p>
            <a:pPr marL="0" indent="0">
              <a:buNone/>
            </a:pPr>
            <a:r>
              <a:rPr lang="el-GR" b="1" dirty="0"/>
              <a:t>β. </a:t>
            </a:r>
            <a:r>
              <a:rPr lang="el-GR" dirty="0"/>
              <a:t>Οι επισκέψεις αυτές εντάσσονται στις εκπαιδευτικές </a:t>
            </a:r>
            <a:r>
              <a:rPr lang="el-GR" dirty="0" smtClean="0"/>
              <a:t>εκδρομές</a:t>
            </a:r>
            <a:r>
              <a:rPr lang="el-GR" dirty="0"/>
              <a:t>, αποτελούν </a:t>
            </a:r>
            <a:r>
              <a:rPr lang="el-GR" b="1" dirty="0"/>
              <a:t>ανεξάρτητο πρόγραμμα και </a:t>
            </a:r>
            <a:r>
              <a:rPr lang="el-GR" b="1" dirty="0" smtClean="0"/>
              <a:t>αφορούν </a:t>
            </a:r>
            <a:r>
              <a:rPr lang="el-GR" b="1" dirty="0"/>
              <a:t>στους μαθητές/μαθήτριες όλων των τάξεων της </a:t>
            </a:r>
          </a:p>
          <a:p>
            <a:pPr marL="0" indent="0">
              <a:buNone/>
            </a:pPr>
            <a:r>
              <a:rPr lang="el-GR" b="1" dirty="0"/>
              <a:t>Δευτεροβάθμιας Εκπαίδευσης. </a:t>
            </a:r>
          </a:p>
          <a:p>
            <a:pPr marL="0" indent="0">
              <a:buNone/>
            </a:pPr>
            <a:r>
              <a:rPr lang="el-GR" b="1" dirty="0"/>
              <a:t>γ. </a:t>
            </a:r>
            <a:r>
              <a:rPr lang="el-GR" dirty="0"/>
              <a:t>Για τις επισκέψεις στη Βουλή των Ελλήνων απαιτείται η </a:t>
            </a:r>
          </a:p>
          <a:p>
            <a:pPr marL="0" indent="0">
              <a:buNone/>
            </a:pPr>
            <a:r>
              <a:rPr lang="el-GR" dirty="0"/>
              <a:t>συμμετοχή του </a:t>
            </a:r>
            <a:r>
              <a:rPr lang="el-GR" b="1" dirty="0"/>
              <a:t>50% των φοιτώντων</a:t>
            </a:r>
            <a:r>
              <a:rPr lang="el-GR" dirty="0"/>
              <a:t> μαθητών και </a:t>
            </a:r>
            <a:r>
              <a:rPr lang="el-GR" dirty="0" smtClean="0"/>
              <a:t>μαθητριών </a:t>
            </a:r>
            <a:r>
              <a:rPr lang="el-GR" dirty="0"/>
              <a:t>της τάξης. 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73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1387282"/>
          </a:xfrm>
        </p:spPr>
        <p:txBody>
          <a:bodyPr>
            <a:noAutofit/>
          </a:bodyPr>
          <a:lstStyle/>
          <a:p>
            <a:r>
              <a:rPr lang="el-GR" sz="2400" b="1" dirty="0" smtClean="0">
                <a:solidFill>
                  <a:schemeClr val="accent2"/>
                </a:solidFill>
              </a:rPr>
              <a:t>Άρθρο 9 </a:t>
            </a:r>
            <a:br>
              <a:rPr lang="el-GR" sz="2400" b="1" dirty="0" smtClean="0">
                <a:solidFill>
                  <a:schemeClr val="accent2"/>
                </a:solidFill>
              </a:rPr>
            </a:br>
            <a:r>
              <a:rPr lang="el-GR" sz="2400" b="1" dirty="0" smtClean="0">
                <a:solidFill>
                  <a:schemeClr val="accent2"/>
                </a:solidFill>
              </a:rPr>
              <a:t>Συμμετοχή </a:t>
            </a:r>
            <a:r>
              <a:rPr lang="el-GR" sz="2400" b="1" dirty="0">
                <a:solidFill>
                  <a:schemeClr val="accent2"/>
                </a:solidFill>
              </a:rPr>
              <a:t>μαθητών και μαθητριών σε διαγωνισμούς, </a:t>
            </a:r>
            <a:r>
              <a:rPr lang="el-GR" sz="2400" b="1" dirty="0" smtClean="0">
                <a:solidFill>
                  <a:schemeClr val="accent2"/>
                </a:solidFill>
              </a:rPr>
              <a:t>μαθητικά </a:t>
            </a:r>
            <a:r>
              <a:rPr lang="el-GR" sz="2400" b="1" dirty="0">
                <a:solidFill>
                  <a:schemeClr val="accent2"/>
                </a:solidFill>
              </a:rPr>
              <a:t>συνέδρια, ημερίδες και λοιπές εκδηλώσεις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2348880"/>
            <a:ext cx="6912768" cy="3744416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1</a:t>
            </a:r>
            <a:r>
              <a:rPr lang="el-GR" dirty="0"/>
              <a:t>. Προβλέπεται η μετακίνηση στο εσωτερικό </a:t>
            </a:r>
            <a:r>
              <a:rPr lang="el-GR" dirty="0" smtClean="0"/>
              <a:t>συγκεκριμένων </a:t>
            </a:r>
            <a:r>
              <a:rPr lang="el-GR" dirty="0"/>
              <a:t>μαθητών και μαθητριών κατά τις εργάσιμες </a:t>
            </a:r>
            <a:r>
              <a:rPr lang="el-GR" dirty="0" smtClean="0"/>
              <a:t>ημέρες, το </a:t>
            </a:r>
            <a:r>
              <a:rPr lang="el-GR" dirty="0"/>
              <a:t>Σάββατο ή/και την Κυριακή για συμμετοχή τους σε </a:t>
            </a:r>
            <a:r>
              <a:rPr lang="el-GR" dirty="0" smtClean="0"/>
              <a:t>διαγωνισμούς </a:t>
            </a:r>
            <a:r>
              <a:rPr lang="el-GR" dirty="0"/>
              <a:t>ή εκδηλώσεις (μαθητικά συνέδρια, </a:t>
            </a:r>
            <a:r>
              <a:rPr lang="el-GR" dirty="0" smtClean="0"/>
              <a:t>ημερίδες, προγράμματα</a:t>
            </a:r>
            <a:r>
              <a:rPr lang="el-GR" dirty="0"/>
              <a:t>, </a:t>
            </a:r>
            <a:r>
              <a:rPr lang="el-GR" dirty="0" err="1"/>
              <a:t>διασχολικές</a:t>
            </a:r>
            <a:r>
              <a:rPr lang="el-GR" dirty="0"/>
              <a:t> συνεργασίες κ.λπ.) </a:t>
            </a:r>
            <a:r>
              <a:rPr lang="el-GR" u="sng" dirty="0">
                <a:solidFill>
                  <a:schemeClr val="accent2"/>
                </a:solidFill>
              </a:rPr>
              <a:t>που έχουν εγκριθεί από τις αρμόδιες υπηρεσίες του ΥΠ.Π.Ε.Θ. και οργανώνονται από ερευνητικά και εκπαιδευτικά ιδρύματα,</a:t>
            </a:r>
            <a:r>
              <a:rPr lang="el-GR" dirty="0"/>
              <a:t> επιστημονικές ενώσεις ή φορείς του εσωτερικού ή του εξωτερικού και σκοπό έχουν την προβολή του εκπαιδευτικού έργου και τη διάχυση των καλών πρακτικών του</a:t>
            </a:r>
          </a:p>
        </p:txBody>
      </p:sp>
    </p:spTree>
    <p:extLst>
      <p:ext uri="{BB962C8B-B14F-4D97-AF65-F5344CB8AC3E}">
        <p14:creationId xmlns:p14="http://schemas.microsoft.com/office/powerpoint/2010/main" val="200439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707037" cy="377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387282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/>
                </a:solidFill>
              </a:rPr>
              <a:t>Άρθρο 9 </a:t>
            </a:r>
            <a:br>
              <a:rPr lang="el-GR" sz="2400" b="1" dirty="0">
                <a:solidFill>
                  <a:schemeClr val="accent2"/>
                </a:solidFill>
              </a:rPr>
            </a:br>
            <a:r>
              <a:rPr lang="el-GR" sz="2400" b="1" dirty="0">
                <a:solidFill>
                  <a:schemeClr val="accent2"/>
                </a:solidFill>
              </a:rPr>
              <a:t>Συμμετοχή μαθητών και μαθητριών σε διαγωνισμούς, </a:t>
            </a:r>
            <a:r>
              <a:rPr lang="el-GR" sz="2400" b="1" dirty="0" smtClean="0">
                <a:solidFill>
                  <a:schemeClr val="accent2"/>
                </a:solidFill>
              </a:rPr>
              <a:t>μαθητικά </a:t>
            </a:r>
            <a:r>
              <a:rPr lang="el-GR" sz="2400" b="1" dirty="0">
                <a:solidFill>
                  <a:schemeClr val="accent2"/>
                </a:solidFill>
              </a:rPr>
              <a:t>συνέδρια, ημερίδες και λοιπές εκδηλώσεις </a:t>
            </a:r>
            <a:endParaRPr lang="el-GR" sz="2400" dirty="0">
              <a:solidFill>
                <a:schemeClr val="accent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2348880"/>
            <a:ext cx="7128792" cy="3600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b="1" u="sng" dirty="0" smtClean="0">
                <a:solidFill>
                  <a:schemeClr val="accent2"/>
                </a:solidFill>
              </a:rPr>
              <a:t>Απαραίτητες προϋποθέσεις </a:t>
            </a:r>
            <a:r>
              <a:rPr lang="el-GR" dirty="0"/>
              <a:t>για την </a:t>
            </a:r>
            <a:r>
              <a:rPr lang="el-GR" dirty="0" smtClean="0"/>
              <a:t>πραγματοποίηση </a:t>
            </a:r>
            <a:r>
              <a:rPr lang="el-GR" dirty="0"/>
              <a:t>της μετακίνησης </a:t>
            </a:r>
            <a:r>
              <a:rPr lang="el-GR" dirty="0" smtClean="0"/>
              <a:t>είναι: </a:t>
            </a:r>
          </a:p>
          <a:p>
            <a:r>
              <a:rPr lang="el-GR" dirty="0" smtClean="0"/>
              <a:t>ότι </a:t>
            </a:r>
            <a:r>
              <a:rPr lang="el-GR" dirty="0"/>
              <a:t>δεν διαταράσσεται η </a:t>
            </a:r>
            <a:r>
              <a:rPr lang="el-GR" dirty="0" smtClean="0"/>
              <a:t>ομαλή </a:t>
            </a:r>
            <a:r>
              <a:rPr lang="el-GR" dirty="0"/>
              <a:t>λειτουργία της σχολικής μονάδας. </a:t>
            </a:r>
            <a:endParaRPr lang="el-GR" dirty="0" smtClean="0"/>
          </a:p>
          <a:p>
            <a:r>
              <a:rPr lang="el-GR" dirty="0"/>
              <a:t>η</a:t>
            </a:r>
            <a:r>
              <a:rPr lang="el-GR" dirty="0" smtClean="0"/>
              <a:t> έγγραφη </a:t>
            </a:r>
            <a:r>
              <a:rPr lang="el-GR" dirty="0"/>
              <a:t>συναίνεση του γονέα ή </a:t>
            </a:r>
            <a:r>
              <a:rPr lang="el-GR" dirty="0" smtClean="0"/>
              <a:t>κηδεμόνα</a:t>
            </a:r>
          </a:p>
          <a:p>
            <a:r>
              <a:rPr lang="el-GR" dirty="0" smtClean="0"/>
              <a:t> </a:t>
            </a:r>
            <a:r>
              <a:rPr lang="el-GR" dirty="0"/>
              <a:t>και </a:t>
            </a:r>
            <a:r>
              <a:rPr lang="el-GR" dirty="0" smtClean="0"/>
              <a:t>σχετική </a:t>
            </a:r>
            <a:r>
              <a:rPr lang="el-GR" dirty="0"/>
              <a:t>Α</a:t>
            </a:r>
            <a:r>
              <a:rPr lang="el-GR" dirty="0" smtClean="0"/>
              <a:t>πόφαση </a:t>
            </a:r>
            <a:r>
              <a:rPr lang="el-GR" dirty="0"/>
              <a:t>του Συλλόγου </a:t>
            </a:r>
            <a:r>
              <a:rPr lang="el-GR" dirty="0" smtClean="0"/>
              <a:t>Διδασκόντων (Πρακτικό), </a:t>
            </a:r>
            <a:r>
              <a:rPr lang="el-GR" dirty="0"/>
              <a:t>στην οποία περιγράφεται επακριβώς η δράση στην οποία συμμετέχουν οι μαθητές/μαθήτριες και τεκμηριώνονται </a:t>
            </a:r>
            <a:r>
              <a:rPr lang="el-GR" dirty="0" smtClean="0"/>
              <a:t>οι </a:t>
            </a:r>
            <a:r>
              <a:rPr lang="el-GR" dirty="0"/>
              <a:t>λόγοι συμμετοχής των μαθητών/μαθητριών και των συνοδών εκπαιδευτικών.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136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531298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/>
                </a:solidFill>
              </a:rPr>
              <a:t>Άρθρο </a:t>
            </a:r>
            <a:r>
              <a:rPr lang="el-GR" sz="2400" b="1" dirty="0" smtClean="0">
                <a:solidFill>
                  <a:schemeClr val="accent2"/>
                </a:solidFill>
              </a:rPr>
              <a:t>9</a:t>
            </a:r>
            <a:r>
              <a:rPr lang="el-GR" sz="2400" b="1" dirty="0">
                <a:solidFill>
                  <a:schemeClr val="accent2"/>
                </a:solidFill>
              </a:rPr>
              <a:t/>
            </a:r>
            <a:br>
              <a:rPr lang="el-GR" sz="2400" b="1" dirty="0">
                <a:solidFill>
                  <a:schemeClr val="accent2"/>
                </a:solidFill>
              </a:rPr>
            </a:br>
            <a:r>
              <a:rPr lang="el-GR" sz="2400" b="1" dirty="0">
                <a:solidFill>
                  <a:schemeClr val="accent2"/>
                </a:solidFill>
              </a:rPr>
              <a:t>Συμμετοχή μαθητών και μαθητριών σε διαγωνισμούς, </a:t>
            </a:r>
            <a:r>
              <a:rPr lang="el-GR" sz="2400" b="1" dirty="0" smtClean="0">
                <a:solidFill>
                  <a:schemeClr val="accent2"/>
                </a:solidFill>
              </a:rPr>
              <a:t>μαθητικά </a:t>
            </a:r>
            <a:r>
              <a:rPr lang="el-GR" sz="2400" b="1" dirty="0">
                <a:solidFill>
                  <a:schemeClr val="accent2"/>
                </a:solidFill>
              </a:rPr>
              <a:t>συνέδρια, ημερίδες και λοιπές εκδηλώσεις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2420887"/>
            <a:ext cx="6399813" cy="3302181"/>
          </a:xfrm>
        </p:spPr>
        <p:txBody>
          <a:bodyPr>
            <a:normAutofit/>
          </a:bodyPr>
          <a:lstStyle/>
          <a:p>
            <a:r>
              <a:rPr lang="el-GR" dirty="0" smtClean="0"/>
              <a:t>Τους </a:t>
            </a:r>
            <a:r>
              <a:rPr lang="el-GR" dirty="0"/>
              <a:t>μαθητές/μαθήτριες </a:t>
            </a:r>
            <a:r>
              <a:rPr lang="el-GR" dirty="0" smtClean="0"/>
              <a:t>συνοδεύουν </a:t>
            </a:r>
            <a:r>
              <a:rPr lang="el-GR" dirty="0"/>
              <a:t>εκπαιδευτικοί κατ’ αναλογία που δεν θα </a:t>
            </a:r>
            <a:r>
              <a:rPr lang="el-GR" dirty="0" smtClean="0"/>
              <a:t>καταστρατηγεί </a:t>
            </a:r>
            <a:r>
              <a:rPr lang="el-GR" dirty="0"/>
              <a:t>τα προβλεπόμενα για μετακινήσεις μαθητών </a:t>
            </a:r>
            <a:r>
              <a:rPr lang="el-GR" dirty="0" smtClean="0"/>
              <a:t>και μαθητριών</a:t>
            </a:r>
          </a:p>
          <a:p>
            <a:r>
              <a:rPr lang="el-GR" dirty="0" smtClean="0"/>
              <a:t>1 καθηγητής/ 25 μαθητές + Αρχηγός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07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99593" y="817582"/>
            <a:ext cx="7416824" cy="1202485"/>
          </a:xfrm>
        </p:spPr>
        <p:txBody>
          <a:bodyPr>
            <a:noAutofit/>
          </a:bodyPr>
          <a:lstStyle/>
          <a:p>
            <a:r>
              <a:rPr lang="el-GR" sz="2400" b="1" dirty="0">
                <a:solidFill>
                  <a:schemeClr val="accent2"/>
                </a:solidFill>
              </a:rPr>
              <a:t>Άρθρο </a:t>
            </a:r>
            <a:r>
              <a:rPr lang="el-GR" sz="2400" b="1" dirty="0" smtClean="0">
                <a:solidFill>
                  <a:schemeClr val="accent2"/>
                </a:solidFill>
              </a:rPr>
              <a:t>9, παρ. 3  </a:t>
            </a:r>
            <a:r>
              <a:rPr lang="el-GR" sz="2400" b="1" dirty="0">
                <a:solidFill>
                  <a:schemeClr val="accent2"/>
                </a:solidFill>
              </a:rPr>
              <a:t/>
            </a:r>
            <a:br>
              <a:rPr lang="el-GR" sz="2400" b="1" dirty="0">
                <a:solidFill>
                  <a:schemeClr val="accent2"/>
                </a:solidFill>
              </a:rPr>
            </a:br>
            <a:r>
              <a:rPr lang="el-GR" sz="2400" b="1" dirty="0">
                <a:solidFill>
                  <a:schemeClr val="accent2"/>
                </a:solidFill>
              </a:rPr>
              <a:t>Συμμετοχή μαθητών και μαθητριών σε διαγωνισμούς, </a:t>
            </a:r>
            <a:r>
              <a:rPr lang="el-GR" sz="2400" b="1" dirty="0" smtClean="0">
                <a:solidFill>
                  <a:schemeClr val="accent2"/>
                </a:solidFill>
              </a:rPr>
              <a:t>μαθητικά </a:t>
            </a:r>
            <a:r>
              <a:rPr lang="el-GR" sz="2400" b="1" dirty="0">
                <a:solidFill>
                  <a:schemeClr val="accent2"/>
                </a:solidFill>
              </a:rPr>
              <a:t>συνέδρια, ημερίδες και λοιπές εκδηλώσεις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5616" y="2276872"/>
            <a:ext cx="6984776" cy="38884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b="1" dirty="0"/>
              <a:t>Σε περίπτωση που η ομάδα του σχολείου είναι </a:t>
            </a:r>
            <a:r>
              <a:rPr lang="el-GR" b="1" dirty="0" smtClean="0"/>
              <a:t>ολιγομελής </a:t>
            </a:r>
            <a:r>
              <a:rPr lang="el-GR" b="1" dirty="0"/>
              <a:t>(έως δέκα μαθητές), δύναται να δημιουργηθούν </a:t>
            </a:r>
            <a:r>
              <a:rPr lang="el-GR" b="1" dirty="0" smtClean="0"/>
              <a:t>συνεργασίες </a:t>
            </a:r>
            <a:r>
              <a:rPr lang="el-GR" b="1" dirty="0"/>
              <a:t>σχολείων της ίδιας Διεύθυνσης Εκπαίδευσης, </a:t>
            </a:r>
          </a:p>
          <a:p>
            <a:pPr marL="0" indent="0">
              <a:buNone/>
            </a:pPr>
            <a:r>
              <a:rPr lang="el-GR" dirty="0"/>
              <a:t>εφόσον συμμετέχουν στην </a:t>
            </a:r>
            <a:r>
              <a:rPr lang="el-GR" b="1" dirty="0"/>
              <a:t>ίδια</a:t>
            </a:r>
            <a:r>
              <a:rPr lang="el-GR" dirty="0"/>
              <a:t> </a:t>
            </a:r>
            <a:r>
              <a:rPr lang="el-GR" b="1" dirty="0"/>
              <a:t>δράση</a:t>
            </a:r>
            <a:r>
              <a:rPr lang="el-GR" dirty="0"/>
              <a:t>, προκειμένου να </a:t>
            </a:r>
            <a:r>
              <a:rPr lang="el-GR" dirty="0" smtClean="0"/>
              <a:t>διευκολυνθεί </a:t>
            </a:r>
            <a:r>
              <a:rPr lang="el-GR" dirty="0"/>
              <a:t>η μετακίνησή τους σε εκδηλώσεις όπως </a:t>
            </a:r>
            <a:r>
              <a:rPr lang="el-GR" dirty="0" smtClean="0"/>
              <a:t>περιγράφονται </a:t>
            </a:r>
            <a:r>
              <a:rPr lang="el-GR" dirty="0"/>
              <a:t>στην πρώτη παράγραφο του παρόντος </a:t>
            </a:r>
            <a:r>
              <a:rPr lang="el-GR" dirty="0" smtClean="0"/>
              <a:t>άρθρου</a:t>
            </a:r>
            <a:r>
              <a:rPr lang="el-GR" dirty="0"/>
              <a:t>.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198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5023" y="1268760"/>
            <a:ext cx="6933361" cy="1872208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chemeClr val="accent2"/>
                </a:solidFill>
              </a:rPr>
              <a:t>Χρήσιμα Έγγραφα για τα </a:t>
            </a:r>
            <a:br>
              <a:rPr lang="el-GR" b="1" dirty="0" smtClean="0">
                <a:solidFill>
                  <a:schemeClr val="accent2"/>
                </a:solidFill>
              </a:rPr>
            </a:br>
            <a:r>
              <a:rPr lang="el-GR" b="1" dirty="0" smtClean="0">
                <a:solidFill>
                  <a:schemeClr val="accent2"/>
                </a:solidFill>
              </a:rPr>
              <a:t>«</a:t>
            </a:r>
            <a:r>
              <a:rPr lang="el-GR" b="1" i="1" dirty="0" smtClean="0">
                <a:solidFill>
                  <a:schemeClr val="accent2"/>
                </a:solidFill>
              </a:rPr>
              <a:t>Βήματα Δημοκρατίας» </a:t>
            </a:r>
            <a:br>
              <a:rPr lang="el-GR" b="1" i="1" dirty="0" smtClean="0">
                <a:solidFill>
                  <a:schemeClr val="accent2"/>
                </a:solidFill>
              </a:rPr>
            </a:br>
            <a:r>
              <a:rPr lang="el-GR" b="1" dirty="0" smtClean="0">
                <a:solidFill>
                  <a:schemeClr val="accent2"/>
                </a:solidFill>
              </a:rPr>
              <a:t>2018-2019 </a:t>
            </a:r>
            <a:endParaRPr lang="el-GR" b="1" dirty="0">
              <a:solidFill>
                <a:schemeClr val="accent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3356992"/>
            <a:ext cx="6984776" cy="23660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drive.google.com/drive/folders/1xMgoY7xfB0ILopDaG39Oa1zy95MH4kO9?usp=sharing</a:t>
            </a:r>
            <a:r>
              <a:rPr lang="el-GR" dirty="0" smtClean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537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Εκπαιδευτικό Πρόγραμμα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71600" y="2119257"/>
            <a:ext cx="7200800" cy="3603812"/>
          </a:xfrm>
        </p:spPr>
        <p:txBody>
          <a:bodyPr>
            <a:normAutofit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«</a:t>
            </a:r>
            <a:r>
              <a:rPr lang="el-GR" sz="3200" dirty="0" smtClean="0">
                <a:solidFill>
                  <a:srgbClr val="C00000"/>
                </a:solidFill>
              </a:rPr>
              <a:t>Βουλή των Εφήβων- Βήματα Δημοκρατίας: Κάνοντας πράξη τη συμμετοχή», Σχ. Έτος 2018-2019</a:t>
            </a:r>
          </a:p>
          <a:p>
            <a:r>
              <a:rPr lang="el-GR" sz="3200" dirty="0" smtClean="0"/>
              <a:t>Εγκύκλιος ΥΠΠΕΘ: </a:t>
            </a:r>
            <a:r>
              <a:rPr lang="el-GR" sz="3200" dirty="0" smtClean="0"/>
              <a:t>Φ.14.1/113186/Δ2/05-07-2018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91644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Βήμα </a:t>
            </a:r>
            <a:r>
              <a:rPr lang="el-GR" dirty="0" smtClean="0"/>
              <a:t>3 (Δεκέμβριος)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15616" y="2060848"/>
            <a:ext cx="7056784" cy="4032448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/>
              <a:t>	</a:t>
            </a:r>
            <a:r>
              <a:rPr lang="el-GR" sz="2800" b="1" dirty="0" smtClean="0">
                <a:solidFill>
                  <a:srgbClr val="C00000"/>
                </a:solidFill>
              </a:rPr>
              <a:t>Συγκρότηση Ομάδας </a:t>
            </a:r>
          </a:p>
          <a:p>
            <a:r>
              <a:rPr lang="el-GR" sz="2800" dirty="0" smtClean="0"/>
              <a:t>Χρόνος Συναντήσεων (εκτός ωραρίου*)</a:t>
            </a:r>
          </a:p>
          <a:p>
            <a:r>
              <a:rPr lang="el-GR" sz="2800" dirty="0" smtClean="0"/>
              <a:t>Χώρος </a:t>
            </a:r>
          </a:p>
          <a:p>
            <a:r>
              <a:rPr lang="el-GR" sz="2800" dirty="0" smtClean="0"/>
              <a:t>Θεματικές </a:t>
            </a:r>
          </a:p>
          <a:p>
            <a:r>
              <a:rPr lang="el-GR" sz="2800" dirty="0" smtClean="0"/>
              <a:t>Τρόπος Λειτουργίας Ομάδας </a:t>
            </a:r>
          </a:p>
          <a:p>
            <a:r>
              <a:rPr lang="el-GR" sz="2800" dirty="0" smtClean="0"/>
              <a:t>Σχεδιασμός Ανάληψης </a:t>
            </a:r>
            <a:r>
              <a:rPr lang="el-GR" sz="2800" dirty="0" smtClean="0"/>
              <a:t>Αρμοδιοτήτων</a:t>
            </a:r>
          </a:p>
          <a:p>
            <a:r>
              <a:rPr lang="el-GR" sz="2800" dirty="0" smtClean="0"/>
              <a:t>Τήρηση Ημερολογίου</a:t>
            </a:r>
            <a:r>
              <a:rPr lang="el-GR" sz="2800" dirty="0" smtClean="0"/>
              <a:t> 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164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solidFill>
                  <a:srgbClr val="C00000"/>
                </a:solidFill>
              </a:rPr>
              <a:t>Παρακολούθηση θεαμάτων…</a:t>
            </a:r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3200" b="1" dirty="0" smtClean="0"/>
              <a:t>Εγκύκλιος ΥΠΠΕΘ </a:t>
            </a:r>
          </a:p>
          <a:p>
            <a:pPr marL="0" indent="0">
              <a:buNone/>
            </a:pPr>
            <a:r>
              <a:rPr lang="el-GR" sz="3200" b="1" dirty="0" smtClean="0"/>
              <a:t>    Φ1/</a:t>
            </a:r>
            <a:r>
              <a:rPr lang="en-US" sz="3200" b="1" dirty="0"/>
              <a:t>180151</a:t>
            </a:r>
            <a:r>
              <a:rPr lang="el-GR" sz="3200" b="1" dirty="0" smtClean="0"/>
              <a:t>/Δ2/ 25-10-2018</a:t>
            </a:r>
          </a:p>
          <a:p>
            <a:pPr marL="0" indent="0">
              <a:buNone/>
            </a:pP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2754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5976664" cy="1800200"/>
          </a:xfrm>
        </p:spPr>
        <p:txBody>
          <a:bodyPr>
            <a:normAutofit/>
          </a:bodyPr>
          <a:lstStyle/>
          <a:p>
            <a:r>
              <a:rPr lang="el-GR" sz="3600" dirty="0" smtClean="0">
                <a:solidFill>
                  <a:srgbClr val="C00000"/>
                </a:solidFill>
              </a:rPr>
              <a:t>Πρόσκληση «ειδικών/ καλλιτεχνών, κ. ά.» </a:t>
            </a:r>
            <a:br>
              <a:rPr lang="el-GR" sz="3600" dirty="0" smtClean="0">
                <a:solidFill>
                  <a:srgbClr val="C00000"/>
                </a:solidFill>
              </a:rPr>
            </a:br>
            <a:r>
              <a:rPr lang="el-GR" sz="3600" b="1" dirty="0" smtClean="0">
                <a:solidFill>
                  <a:srgbClr val="C00000"/>
                </a:solidFill>
              </a:rPr>
              <a:t>μέσα στο σχολείο</a:t>
            </a:r>
            <a:endParaRPr lang="el-GR" sz="3600" dirty="0">
              <a:solidFill>
                <a:srgbClr val="C0000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2636913"/>
            <a:ext cx="6912768" cy="33843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l-GR" b="1" dirty="0"/>
              <a:t>Για την είσοδο των καλλιτεχνών </a:t>
            </a:r>
            <a:r>
              <a:rPr lang="el-GR" dirty="0"/>
              <a:t>στον χώρο του σχολείου, στην περίπτωση παρουσίασης θεάματος, απαιτείται σχετική άδεια από το ΥΠ.Π.Ε.Θ. </a:t>
            </a:r>
            <a:endParaRPr lang="el-GR" dirty="0" smtClean="0"/>
          </a:p>
          <a:p>
            <a:pPr algn="just"/>
            <a:r>
              <a:rPr lang="el-GR" b="1" dirty="0" smtClean="0"/>
              <a:t>Η </a:t>
            </a:r>
            <a:r>
              <a:rPr lang="el-GR" b="1" dirty="0"/>
              <a:t>άδεια χορηγείται </a:t>
            </a:r>
            <a:r>
              <a:rPr lang="el-GR" dirty="0"/>
              <a:t>για τα  μεν Γυμνάσια και Γενικά Λύκεια από την Δ/</a:t>
            </a:r>
            <a:r>
              <a:rPr lang="el-GR" dirty="0" err="1"/>
              <a:t>νση</a:t>
            </a:r>
            <a:r>
              <a:rPr lang="el-GR" dirty="0"/>
              <a:t>  Σπουδών, Προγραμμάτων και </a:t>
            </a:r>
            <a:r>
              <a:rPr lang="el-GR" dirty="0" smtClean="0"/>
              <a:t>Οργάνωσης Δ/</a:t>
            </a:r>
            <a:r>
              <a:rPr lang="el-GR" dirty="0" err="1" smtClean="0"/>
              <a:t>θμιας</a:t>
            </a:r>
            <a:r>
              <a:rPr lang="el-GR" dirty="0" smtClean="0"/>
              <a:t> </a:t>
            </a:r>
            <a:r>
              <a:rPr lang="el-GR" dirty="0"/>
              <a:t>Εκπαίδευσης,  </a:t>
            </a:r>
            <a:endParaRPr lang="el-GR" dirty="0" smtClean="0"/>
          </a:p>
          <a:p>
            <a:pPr algn="just"/>
            <a:r>
              <a:rPr lang="el-GR" dirty="0" smtClean="0"/>
              <a:t>για </a:t>
            </a:r>
            <a:r>
              <a:rPr lang="el-GR" dirty="0"/>
              <a:t>τα δε ΕΠΑΛ από την Δ/</a:t>
            </a:r>
            <a:r>
              <a:rPr lang="el-GR" dirty="0" err="1"/>
              <a:t>νση</a:t>
            </a:r>
            <a:r>
              <a:rPr lang="el-GR" dirty="0"/>
              <a:t> Επαγγελματικής Εκπαίδευσης, </a:t>
            </a:r>
            <a:r>
              <a:rPr lang="el-GR" b="1" dirty="0"/>
              <a:t>κατόπιν σχετικού αιτήματος της σχολικής μονάδας μέσω της οικείας Δ/</a:t>
            </a:r>
            <a:r>
              <a:rPr lang="el-GR" b="1" dirty="0" err="1"/>
              <a:t>νσης</a:t>
            </a:r>
            <a:r>
              <a:rPr lang="el-GR" b="1" dirty="0"/>
              <a:t> Δευτεροβάθμιας Εκπαίδευσης. </a:t>
            </a:r>
          </a:p>
        </p:txBody>
      </p:sp>
    </p:spTree>
    <p:extLst>
      <p:ext uri="{BB962C8B-B14F-4D97-AF65-F5344CB8AC3E}">
        <p14:creationId xmlns:p14="http://schemas.microsoft.com/office/powerpoint/2010/main" val="41219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077377" cy="109925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Βήμα 6 (Φεβρουάριος)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331640" y="2132856"/>
            <a:ext cx="6552728" cy="4032447"/>
          </a:xfrm>
        </p:spPr>
        <p:txBody>
          <a:bodyPr/>
          <a:lstStyle/>
          <a:p>
            <a:r>
              <a:rPr lang="el-GR" b="1" dirty="0">
                <a:solidFill>
                  <a:srgbClr val="C00000"/>
                </a:solidFill>
              </a:rPr>
              <a:t>Βγαίνουμε έξω!</a:t>
            </a:r>
            <a:r>
              <a:rPr lang="en-US" b="1" dirty="0">
                <a:solidFill>
                  <a:srgbClr val="C00000"/>
                </a:solidFill>
              </a:rPr>
              <a:t/>
            </a:r>
            <a:br>
              <a:rPr lang="en-US" b="1" dirty="0">
                <a:solidFill>
                  <a:srgbClr val="C00000"/>
                </a:solidFill>
              </a:rPr>
            </a:br>
            <a:endParaRPr lang="el-G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07058"/>
            <a:ext cx="3977074" cy="331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4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Οδηγίες προς «</a:t>
            </a:r>
            <a:r>
              <a:rPr lang="el-GR" dirty="0" err="1" smtClean="0"/>
              <a:t>ναυτιλλομένους</a:t>
            </a:r>
            <a:r>
              <a:rPr lang="el-GR" dirty="0" smtClean="0"/>
              <a:t>»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15828"/>
            <a:ext cx="5760639" cy="3561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78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15616" y="817582"/>
            <a:ext cx="6984776" cy="2323386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Εκδρομές- </a:t>
            </a:r>
            <a:r>
              <a:rPr lang="el-GR" sz="2800" dirty="0" err="1" smtClean="0"/>
              <a:t>Εκπ</a:t>
            </a:r>
            <a:r>
              <a:rPr lang="el-GR" sz="2800" dirty="0" smtClean="0"/>
              <a:t>/</a:t>
            </a:r>
            <a:r>
              <a:rPr lang="el-GR" sz="2800" dirty="0" err="1" smtClean="0"/>
              <a:t>κές</a:t>
            </a:r>
            <a:r>
              <a:rPr lang="el-GR" sz="2800" dirty="0" smtClean="0"/>
              <a:t> Επισκέψεις μαθητών και μαθητριών Δημοσίων και Ιδιωτικών Σχολείων Β/</a:t>
            </a:r>
            <a:r>
              <a:rPr lang="el-GR" sz="2800" dirty="0" err="1" smtClean="0"/>
              <a:t>θμιας</a:t>
            </a:r>
            <a:r>
              <a:rPr lang="el-GR" sz="2800" dirty="0" smtClean="0"/>
              <a:t> </a:t>
            </a:r>
            <a:r>
              <a:rPr lang="el-GR" sz="2800" dirty="0" err="1" smtClean="0"/>
              <a:t>Εκπ</a:t>
            </a:r>
            <a:r>
              <a:rPr lang="el-GR" sz="2800" dirty="0" smtClean="0"/>
              <a:t>/σης </a:t>
            </a:r>
            <a:br>
              <a:rPr lang="el-GR" sz="2800" dirty="0" smtClean="0"/>
            </a:br>
            <a:r>
              <a:rPr lang="el-GR" sz="2800" dirty="0" smtClean="0"/>
              <a:t>εντός κι εκτός της χώρας </a:t>
            </a:r>
            <a:endParaRPr lang="el-GR" sz="28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31640" y="3212975"/>
            <a:ext cx="6327805" cy="2510093"/>
          </a:xfrm>
        </p:spPr>
        <p:txBody>
          <a:bodyPr/>
          <a:lstStyle/>
          <a:p>
            <a:r>
              <a:rPr lang="el-GR" sz="3200" b="1" dirty="0" smtClean="0">
                <a:solidFill>
                  <a:srgbClr val="C00000"/>
                </a:solidFill>
              </a:rPr>
              <a:t>ΦΕΚ 681, τ. Β΄, 6-3-2017</a:t>
            </a:r>
          </a:p>
          <a:p>
            <a:r>
              <a:rPr lang="el-GR" sz="3200" b="1" dirty="0" smtClean="0">
                <a:solidFill>
                  <a:srgbClr val="C00000"/>
                </a:solidFill>
              </a:rPr>
              <a:t>Υ.Α</a:t>
            </a:r>
            <a:r>
              <a:rPr lang="el-GR" sz="3200" b="1" dirty="0">
                <a:solidFill>
                  <a:srgbClr val="C00000"/>
                </a:solidFill>
              </a:rPr>
              <a:t>. </a:t>
            </a:r>
            <a:r>
              <a:rPr lang="el-GR" sz="3200" b="1" dirty="0" smtClean="0">
                <a:solidFill>
                  <a:srgbClr val="C00000"/>
                </a:solidFill>
              </a:rPr>
              <a:t>33120/ΓΔ4/28-2-2017</a:t>
            </a:r>
          </a:p>
          <a:p>
            <a:pPr marL="0" indent="0">
              <a:buNone/>
            </a:pPr>
            <a:endParaRPr lang="el-GR" sz="3200" b="1" dirty="0">
              <a:solidFill>
                <a:srgbClr val="C00000"/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0885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Πινέζα">
  <a:themeElements>
    <a:clrScheme name="Πινέζα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Πινέζα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Πινέζ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217</TotalTime>
  <Words>838</Words>
  <Application>Microsoft Office PowerPoint</Application>
  <PresentationFormat>Προβολή στην οθόνη (4:3)</PresentationFormat>
  <Paragraphs>90</Paragraphs>
  <Slides>23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Πινέζα</vt:lpstr>
      <vt:lpstr>Πρακτικές  οδηγίες  υλοποίησης δράσεων  εντός κι εκτός σχολείου…       </vt:lpstr>
      <vt:lpstr>Παρουσίαση του PowerPoint</vt:lpstr>
      <vt:lpstr>Εκπαιδευτικό Πρόγραμμα </vt:lpstr>
      <vt:lpstr>Βήμα 3 (Δεκέμβριος)</vt:lpstr>
      <vt:lpstr>Παρακολούθηση θεαμάτων…</vt:lpstr>
      <vt:lpstr>Πρόσκληση «ειδικών/ καλλιτεχνών, κ. ά.»  μέσα στο σχολείο</vt:lpstr>
      <vt:lpstr> Βήμα 6 (Φεβρουάριος)</vt:lpstr>
      <vt:lpstr>Οδηγίες προς «ναυτιλλομένους» </vt:lpstr>
      <vt:lpstr>Εκδρομές- Εκπ/κές Επισκέψεις μαθητών και μαθητριών Δημοσίων και Ιδιωτικών Σχολείων Β/θμιας Εκπ/σης  εντός κι εκτός της χώρας </vt:lpstr>
      <vt:lpstr>Είδη Επισκέψεων </vt:lpstr>
      <vt:lpstr> Αρ. 3, παρ. 1. Εκπαιδευτικές Επισκέψεις – Προγράμματα Σχολικών Δραστηριοτήτων έως 2 επισκέψεις στο εσωτερικό ή σε ΚΠΕ </vt:lpstr>
      <vt:lpstr>Αρ. 3, παρ. 2. Εκπαιδευτικές Επισκέψεις – στο πλαίσιο του Αναλυτικού Προγράμματος </vt:lpstr>
      <vt:lpstr>Αρ. 4 Διδακτικές Επισκέψεις </vt:lpstr>
      <vt:lpstr>Αρ. 5 Εκπαιδευτικές ανταλλαγές, αδελφοποιήσεις,  εκπαιδευτικά προγράμματα, προγράμματα  διεθνών οργανισμών και διεθνείς συμμετοχές </vt:lpstr>
      <vt:lpstr>Αρ. 5, παρ. 6 </vt:lpstr>
      <vt:lpstr> Άρθρο 6  </vt:lpstr>
      <vt:lpstr> Άρθρο 7  Σχολικές Αθλητικές Δραστηριότητες  </vt:lpstr>
      <vt:lpstr>Άρθρο 8  Επισκέψεις στη Βουλή των Ελλήνων</vt:lpstr>
      <vt:lpstr>Άρθρο 9  Συμμετοχή μαθητών και μαθητριών σε διαγωνισμούς, μαθητικά συνέδρια, ημερίδες και λοιπές εκδηλώσεις </vt:lpstr>
      <vt:lpstr>Άρθρο 9  Συμμετοχή μαθητών και μαθητριών σε διαγωνισμούς, μαθητικά συνέδρια, ημερίδες και λοιπές εκδηλώσεις </vt:lpstr>
      <vt:lpstr>Άρθρο 9 Συμμετοχή μαθητών και μαθητριών σε διαγωνισμούς, μαθητικά συνέδρια, ημερίδες και λοιπές εκδηλώσεις </vt:lpstr>
      <vt:lpstr>Άρθρο 9, παρ. 3   Συμμετοχή μαθητών και μαθητριών σε διαγωνισμούς, μαθητικά συνέδρια, ημερίδες και λοιπές εκδηλώσεις </vt:lpstr>
      <vt:lpstr>Χρήσιμα Έγγραφα για τα  «Βήματα Δημοκρατίας»  2018-2019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Χρήστης των Windows</dc:creator>
  <cp:lastModifiedBy>Χρήστης των Windows</cp:lastModifiedBy>
  <cp:revision>37</cp:revision>
  <dcterms:created xsi:type="dcterms:W3CDTF">2019-02-07T08:33:25Z</dcterms:created>
  <dcterms:modified xsi:type="dcterms:W3CDTF">2019-02-08T13:30:14Z</dcterms:modified>
</cp:coreProperties>
</file>